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3" r:id="rId4"/>
    <p:sldId id="369" r:id="rId5"/>
    <p:sldId id="337" r:id="rId6"/>
    <p:sldId id="340" r:id="rId7"/>
    <p:sldId id="359" r:id="rId8"/>
    <p:sldId id="341" r:id="rId9"/>
    <p:sldId id="361" r:id="rId10"/>
    <p:sldId id="362" r:id="rId11"/>
    <p:sldId id="345" r:id="rId12"/>
    <p:sldId id="352" r:id="rId13"/>
    <p:sldId id="353" r:id="rId14"/>
    <p:sldId id="257" r:id="rId15"/>
    <p:sldId id="309" r:id="rId16"/>
    <p:sldId id="308" r:id="rId17"/>
    <p:sldId id="370" r:id="rId18"/>
    <p:sldId id="357" r:id="rId19"/>
    <p:sldId id="342" r:id="rId20"/>
    <p:sldId id="367" r:id="rId21"/>
    <p:sldId id="371" r:id="rId22"/>
    <p:sldId id="338" r:id="rId23"/>
    <p:sldId id="339" r:id="rId24"/>
    <p:sldId id="355" r:id="rId25"/>
    <p:sldId id="372" r:id="rId26"/>
    <p:sldId id="377" r:id="rId27"/>
    <p:sldId id="363" r:id="rId28"/>
    <p:sldId id="358" r:id="rId29"/>
    <p:sldId id="373" r:id="rId30"/>
    <p:sldId id="364" r:id="rId31"/>
    <p:sldId id="343" r:id="rId32"/>
    <p:sldId id="344" r:id="rId33"/>
    <p:sldId id="323" r:id="rId34"/>
    <p:sldId id="328" r:id="rId35"/>
    <p:sldId id="348" r:id="rId36"/>
    <p:sldId id="326" r:id="rId37"/>
    <p:sldId id="327" r:id="rId38"/>
    <p:sldId id="374" r:id="rId39"/>
    <p:sldId id="320" r:id="rId40"/>
    <p:sldId id="346" r:id="rId41"/>
    <p:sldId id="365" r:id="rId42"/>
    <p:sldId id="366" r:id="rId43"/>
    <p:sldId id="311" r:id="rId44"/>
    <p:sldId id="321" r:id="rId45"/>
    <p:sldId id="376" r:id="rId46"/>
    <p:sldId id="317" r:id="rId47"/>
    <p:sldId id="319" r:id="rId48"/>
    <p:sldId id="313" r:id="rId49"/>
    <p:sldId id="310" r:id="rId50"/>
    <p:sldId id="314" r:id="rId51"/>
    <p:sldId id="322" r:id="rId52"/>
    <p:sldId id="318" r:id="rId53"/>
    <p:sldId id="375" r:id="rId54"/>
    <p:sldId id="330" r:id="rId55"/>
    <p:sldId id="378" r:id="rId56"/>
    <p:sldId id="351" r:id="rId57"/>
    <p:sldId id="379" r:id="rId58"/>
    <p:sldId id="356" r:id="rId59"/>
    <p:sldId id="354" r:id="rId60"/>
    <p:sldId id="334" r:id="rId61"/>
    <p:sldId id="368" r:id="rId62"/>
    <p:sldId id="350" r:id="rId63"/>
    <p:sldId id="333" r:id="rId64"/>
    <p:sldId id="30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280" autoAdjust="0"/>
  </p:normalViewPr>
  <p:slideViewPr>
    <p:cSldViewPr snapToGrid="0">
      <p:cViewPr varScale="1">
        <p:scale>
          <a:sx n="73" d="100"/>
          <a:sy n="73" d="100"/>
        </p:scale>
        <p:origin x="6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54404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600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79919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11090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3F572B26-DEF6-4AE7-A857-327F6FE8624C}" type="datetimeFigureOut">
              <a:rPr lang="en-US" smtClean="0"/>
              <a:t>11/21/2023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173557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F572B26-DEF6-4AE7-A857-327F6FE8624C}"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374145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572B26-DEF6-4AE7-A857-327F6FE8624C}" type="datetimeFigureOut">
              <a:rPr lang="en-US" smtClean="0"/>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57778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F572B26-DEF6-4AE7-A857-327F6FE8624C}" type="datetimeFigureOut">
              <a:rPr lang="en-US" smtClean="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60874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72B26-DEF6-4AE7-A857-327F6FE8624C}" type="datetimeFigureOut">
              <a:rPr lang="en-US" smtClean="0"/>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9623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8625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11/21/2023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3711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572B26-DEF6-4AE7-A857-327F6FE8624C}" type="datetimeFigureOut">
              <a:rPr lang="en-US" smtClean="0"/>
              <a:t>11/21/2023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4BCCCB-3FA5-48F1-A62B-69723F9587D3}" type="slidenum">
              <a:rPr lang="en-US" smtClean="0"/>
              <a:t>‹Nº›</a:t>
            </a:fld>
            <a:endParaRPr lang="en-US"/>
          </a:p>
        </p:txBody>
      </p:sp>
    </p:spTree>
    <p:extLst>
      <p:ext uri="{BB962C8B-B14F-4D97-AF65-F5344CB8AC3E}">
        <p14:creationId xmlns:p14="http://schemas.microsoft.com/office/powerpoint/2010/main" val="637718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10802362" cy="2161583"/>
          </a:xfrm>
        </p:spPr>
        <p:txBody>
          <a:bodyPr>
            <a:normAutofit fontScale="85000" lnSpcReduction="20000"/>
          </a:bodyPr>
          <a:lstStyle/>
          <a:p>
            <a:r>
              <a:rPr lang="es-ES" dirty="0">
                <a:latin typeface="Arial" panose="020B0604020202020204" pitchFamily="34" charset="0"/>
                <a:cs typeface="Arial" panose="020B0604020202020204" pitchFamily="34" charset="0"/>
              </a:rPr>
              <a:t>INVENTARIO:</a:t>
            </a:r>
          </a:p>
          <a:p>
            <a:pPr marL="342900" indent="-342900">
              <a:buFontTx/>
              <a:buChar char="-"/>
            </a:pPr>
            <a:r>
              <a:rPr lang="es-ES" dirty="0">
                <a:latin typeface="Arial" panose="020B0604020202020204" pitchFamily="34" charset="0"/>
                <a:cs typeface="Arial" panose="020B0604020202020204" pitchFamily="34" charset="0"/>
              </a:rPr>
              <a:t>ACCESORIOS PARA ENTRETENIMIENTO</a:t>
            </a:r>
          </a:p>
          <a:p>
            <a:pPr marL="342900" indent="-342900">
              <a:buFontTx/>
              <a:buChar char="-"/>
            </a:pPr>
            <a:r>
              <a:rPr lang="es-ES" dirty="0">
                <a:latin typeface="Arial" panose="020B0604020202020204" pitchFamily="34" charset="0"/>
                <a:cs typeface="Arial" panose="020B0604020202020204" pitchFamily="34" charset="0"/>
              </a:rPr>
              <a:t>ACCESORIOS DE ILUMINACION</a:t>
            </a:r>
          </a:p>
          <a:p>
            <a:pPr marL="342900" indent="-342900">
              <a:buFontTx/>
              <a:buChar char="-"/>
            </a:pPr>
            <a:r>
              <a:rPr lang="es-ES" dirty="0">
                <a:latin typeface="Arial" panose="020B0604020202020204" pitchFamily="34" charset="0"/>
                <a:cs typeface="Arial" panose="020B0604020202020204" pitchFamily="34" charset="0"/>
              </a:rPr>
              <a:t>ACCESORIOS PARA LOS AUDIFONOS</a:t>
            </a:r>
          </a:p>
          <a:p>
            <a:pPr marL="342900" indent="-342900">
              <a:buFontTx/>
              <a:buChar char="-"/>
            </a:pPr>
            <a:r>
              <a:rPr lang="es-ES" dirty="0">
                <a:latin typeface="Arial" panose="020B0604020202020204" pitchFamily="34" charset="0"/>
                <a:cs typeface="Arial" panose="020B0604020202020204" pitchFamily="34" charset="0"/>
              </a:rPr>
              <a:t>ACCESORIOS PARA LOS T.V</a:t>
            </a:r>
          </a:p>
          <a:p>
            <a:pPr marL="342900" indent="-342900">
              <a:buFontTx/>
              <a:buChar char="-"/>
            </a:pPr>
            <a:r>
              <a:rPr lang="es-ES" dirty="0">
                <a:latin typeface="Arial" panose="020B0604020202020204" pitchFamily="34" charset="0"/>
                <a:cs typeface="Arial" panose="020B0604020202020204" pitchFamily="34" charset="0"/>
              </a:rPr>
              <a:t>ACCESORIOS EN GENERAL</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84860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fontScale="55000" lnSpcReduction="20000"/>
          </a:bodyPr>
          <a:lstStyle/>
          <a:p>
            <a:pPr>
              <a:buFontTx/>
              <a:buChar char="-"/>
            </a:pPr>
            <a:r>
              <a:rPr lang="es-ES" sz="2600" dirty="0">
                <a:latin typeface="Arial" panose="020B0604020202020204" pitchFamily="34" charset="0"/>
                <a:cs typeface="Arial" panose="020B0604020202020204" pitchFamily="34" charset="0"/>
              </a:rPr>
              <a:t>MODELO: </a:t>
            </a:r>
            <a:r>
              <a:rPr lang="en-US" sz="2600" dirty="0">
                <a:latin typeface="Arial" panose="020B0604020202020204" pitchFamily="34" charset="0"/>
                <a:cs typeface="Arial" panose="020B0604020202020204" pitchFamily="34" charset="0"/>
              </a:rPr>
              <a:t>ACC-LT3</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ESTE LÁPIZ CUENTA CON PUNTA SUAVE, NO SOLO EVITA QUE TU PANTALLA TÁCTIL SE RAYE, SINO QUE TAMBIÉN AUMENTA LA SENSIBILIDAD.</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COMPATIBLE CON, IPHONE, SMARTPHONE ANDROID, TABLETS, IPAD, PORTÁTILES, PC, SISTEMA DE NAVEGACIÓN DE COCHE, O CUALQUIER DISPOSITIVO EQUIPADO CON PANTALLA TÁCTIL CAPACITIVA.</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EL LÁPIZ CAPACITIVO TIENE UN CLIP, ES MUY FÁCIL DE LLEVAR A TODAS PARTES.</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SIMPLEMENTE ENGÁNCHALO EN TU FUNDA O BOLSILLO.</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FABRICADO CON LA MEJOR GOMA SUAVE Y ALUMINIO LIGERO EXTRA DURADERO.</a:t>
            </a:r>
          </a:p>
          <a:p>
            <a:pPr>
              <a:buFontTx/>
              <a:buChar char="-"/>
            </a:pPr>
            <a:r>
              <a:rPr lang="es-ES" sz="2600" b="0" i="0" dirty="0">
                <a:solidFill>
                  <a:srgbClr val="666666"/>
                </a:solidFill>
                <a:effectLst/>
                <a:latin typeface="Arial" panose="020B0604020202020204" pitchFamily="34" charset="0"/>
                <a:cs typeface="Arial" panose="020B0604020202020204" pitchFamily="34" charset="0"/>
              </a:rPr>
              <a:t>TAMAÑO 11 CM APROX</a:t>
            </a:r>
          </a:p>
          <a:p>
            <a:pPr>
              <a:buFontTx/>
              <a:buChar char="-"/>
            </a:pPr>
            <a:r>
              <a:rPr lang="es-ES" sz="2600" dirty="0">
                <a:solidFill>
                  <a:srgbClr val="666666"/>
                </a:solidFill>
                <a:latin typeface="Arial" panose="020B0604020202020204" pitchFamily="34" charset="0"/>
                <a:cs typeface="Arial" panose="020B0604020202020204" pitchFamily="34" charset="0"/>
              </a:rPr>
              <a:t>TIENE LAPICERO INTEGRADO</a:t>
            </a:r>
            <a:endParaRPr lang="es-ES" sz="2600" dirty="0">
              <a:latin typeface="Arial" panose="020B0604020202020204" pitchFamily="34" charset="0"/>
              <a:cs typeface="Arial" panose="020B0604020202020204" pitchFamily="34" charset="0"/>
            </a:endParaRPr>
          </a:p>
          <a:p>
            <a:pPr marL="0" indent="0">
              <a:buNone/>
            </a:pPr>
            <a:endParaRPr lang="es-ES" dirty="0"/>
          </a:p>
        </p:txBody>
      </p:sp>
      <p:sp>
        <p:nvSpPr>
          <p:cNvPr id="5" name="CuadroTexto 4"/>
          <p:cNvSpPr txBox="1"/>
          <p:nvPr/>
        </p:nvSpPr>
        <p:spPr>
          <a:xfrm>
            <a:off x="6762219" y="2121408"/>
            <a:ext cx="4908203" cy="369332"/>
          </a:xfrm>
          <a:prstGeom prst="rect">
            <a:avLst/>
          </a:prstGeom>
          <a:noFill/>
        </p:spPr>
        <p:txBody>
          <a:bodyPr wrap="none" rtlCol="0">
            <a:spAutoFit/>
          </a:bodyPr>
          <a:lstStyle/>
          <a:p>
            <a:r>
              <a:rPr lang="en-US" dirty="0"/>
              <a:t>LAPIZ TACTIL PARA TABLET CON LAPICERO</a:t>
            </a:r>
          </a:p>
        </p:txBody>
      </p:sp>
      <p:sp>
        <p:nvSpPr>
          <p:cNvPr id="6" name="CuadroTexto 5"/>
          <p:cNvSpPr txBox="1"/>
          <p:nvPr/>
        </p:nvSpPr>
        <p:spPr>
          <a:xfrm>
            <a:off x="8820930" y="5554234"/>
            <a:ext cx="1059906" cy="369332"/>
          </a:xfrm>
          <a:prstGeom prst="rect">
            <a:avLst/>
          </a:prstGeom>
          <a:noFill/>
        </p:spPr>
        <p:txBody>
          <a:bodyPr wrap="none" rtlCol="0">
            <a:spAutoFit/>
          </a:bodyPr>
          <a:lstStyle/>
          <a:p>
            <a:r>
              <a:rPr lang="es-ES" dirty="0"/>
              <a:t>$ 10.000</a:t>
            </a:r>
            <a:endParaRPr lang="en-US" dirty="0"/>
          </a:p>
        </p:txBody>
      </p:sp>
      <p:pic>
        <p:nvPicPr>
          <p:cNvPr id="7" name="Imagen 6">
            <a:extLst>
              <a:ext uri="{FF2B5EF4-FFF2-40B4-BE49-F238E27FC236}">
                <a16:creationId xmlns:a16="http://schemas.microsoft.com/office/drawing/2014/main" id="{E2ABF3A9-68B8-377B-D1FE-BB37E7F2C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002" y="2379631"/>
            <a:ext cx="3174603" cy="3174603"/>
          </a:xfrm>
          <a:prstGeom prst="rect">
            <a:avLst/>
          </a:prstGeom>
        </p:spPr>
      </p:pic>
    </p:spTree>
    <p:extLst>
      <p:ext uri="{BB962C8B-B14F-4D97-AF65-F5344CB8AC3E}">
        <p14:creationId xmlns:p14="http://schemas.microsoft.com/office/powerpoint/2010/main" val="307921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ACC-ZDL</a:t>
            </a:r>
          </a:p>
          <a:p>
            <a:pPr>
              <a:buFontTx/>
              <a:buChar char="-"/>
            </a:pPr>
            <a:r>
              <a:rPr lang="en-US" sz="1600" dirty="0">
                <a:latin typeface="Arial" panose="020B0604020202020204" pitchFamily="34" charset="0"/>
                <a:cs typeface="Arial" panose="020B0604020202020204" pitchFamily="34" charset="0"/>
              </a:rPr>
              <a:t>INCLUYE: VENTILADOR, CABLE DE CARGA V8</a:t>
            </a:r>
          </a:p>
          <a:p>
            <a:pPr>
              <a:buFontTx/>
              <a:buChar char="-"/>
            </a:pPr>
            <a:r>
              <a:rPr lang="en-US" sz="1600" dirty="0">
                <a:latin typeface="Arial" panose="020B0604020202020204" pitchFamily="34" charset="0"/>
                <a:cs typeface="Arial" panose="020B0604020202020204" pitchFamily="34" charset="0"/>
              </a:rPr>
              <a:t>TIENE 3 VELOCIDADES Y UNA ULTIMA OPCION PARA LA LINTERNA</a:t>
            </a:r>
          </a:p>
          <a:p>
            <a:pPr>
              <a:buFontTx/>
              <a:buChar char="-"/>
            </a:pPr>
            <a:r>
              <a:rPr lang="en-US" sz="1600" dirty="0">
                <a:latin typeface="Arial" panose="020B0604020202020204" pitchFamily="34" charset="0"/>
                <a:cs typeface="Arial" panose="020B0604020202020204" pitchFamily="34" charset="0"/>
              </a:rPr>
              <a:t>LA CAPACIDAD DE LA BATERIA DE LITIO ES DE 18650</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092906" y="2108288"/>
            <a:ext cx="2841483" cy="369332"/>
          </a:xfrm>
          <a:prstGeom prst="rect">
            <a:avLst/>
          </a:prstGeom>
          <a:noFill/>
        </p:spPr>
        <p:txBody>
          <a:bodyPr wrap="none" rtlCol="0">
            <a:spAutoFit/>
          </a:bodyPr>
          <a:lstStyle/>
          <a:p>
            <a:r>
              <a:rPr lang="en-US" dirty="0"/>
              <a:t>VENTILADOR PORTABLE</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$ 18.000</a:t>
            </a:r>
            <a:endParaRPr lang="en-US" dirty="0"/>
          </a:p>
        </p:txBody>
      </p:sp>
    </p:spTree>
    <p:extLst>
      <p:ext uri="{BB962C8B-B14F-4D97-AF65-F5344CB8AC3E}">
        <p14:creationId xmlns:p14="http://schemas.microsoft.com/office/powerpoint/2010/main" val="192247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Autofit/>
          </a:bodyPr>
          <a:lstStyle/>
          <a:p>
            <a:pPr>
              <a:buFontTx/>
              <a:buChar char="-"/>
            </a:pPr>
            <a:r>
              <a:rPr lang="es-ES" sz="1100" dirty="0">
                <a:latin typeface="Arial" panose="020B0604020202020204" pitchFamily="34" charset="0"/>
                <a:cs typeface="Arial" panose="020B0604020202020204" pitchFamily="34" charset="0"/>
              </a:rPr>
              <a:t>MODELO: </a:t>
            </a:r>
            <a:r>
              <a:rPr lang="en-US" sz="1100" dirty="0">
                <a:latin typeface="Arial" panose="020B0604020202020204" pitchFamily="34" charset="0"/>
                <a:cs typeface="Arial" panose="020B0604020202020204" pitchFamily="34" charset="0"/>
              </a:rPr>
              <a:t>BD-M4</a:t>
            </a:r>
          </a:p>
          <a:p>
            <a:pPr>
              <a:buFontTx/>
              <a:buChar char="-"/>
            </a:pPr>
            <a:r>
              <a:rPr lang="en-US" sz="1100" dirty="0">
                <a:latin typeface="Arial" panose="020B0604020202020204" pitchFamily="34" charset="0"/>
                <a:cs typeface="Arial" panose="020B0604020202020204" pitchFamily="34" charset="0"/>
              </a:rPr>
              <a:t>BANDA DEPORTIVA REPLICA CHINA DEL SMARTBAND XIAOMI MI SMART BAND 4</a:t>
            </a:r>
          </a:p>
          <a:p>
            <a:pPr>
              <a:buFontTx/>
              <a:buChar char="-"/>
            </a:pPr>
            <a:r>
              <a:rPr lang="en-US" sz="1100" dirty="0">
                <a:latin typeface="Arial" panose="020B0604020202020204" pitchFamily="34" charset="0"/>
                <a:cs typeface="Arial" panose="020B0604020202020204" pitchFamily="34" charset="0"/>
              </a:rPr>
              <a:t>SE SINCRONIZA CON TU CELULAR POR MEDIO DE BLUETOOTH Y SE MANEJA CON LA APLICACION QUE PUEDES DESCARGAR EN LA PLAY STORE</a:t>
            </a:r>
          </a:p>
          <a:p>
            <a:pPr>
              <a:buFontTx/>
              <a:buChar char="-"/>
            </a:pPr>
            <a:r>
              <a:rPr lang="es-CO" sz="1100" dirty="0">
                <a:latin typeface="Arial" panose="020B0604020202020204" pitchFamily="34" charset="0"/>
                <a:cs typeface="Arial" panose="020B0604020202020204" pitchFamily="34" charset="0"/>
              </a:rPr>
              <a:t>ESTA PULSERA INTELIGENTE PUEDE MOSTRAR LA HORA, FECHA, PASOS, DISTANCIA Y CALORÍAS CLARAMENTE. LE PERMITE CONOCER SUS DATOS DEPORTIVOS DE INMEDIATO.</a:t>
            </a:r>
          </a:p>
          <a:p>
            <a:pPr>
              <a:buFontTx/>
              <a:buChar char="-"/>
            </a:pPr>
            <a:r>
              <a:rPr lang="es-CO" sz="1100" dirty="0">
                <a:latin typeface="Arial" panose="020B0604020202020204" pitchFamily="34" charset="0"/>
                <a:cs typeface="Arial" panose="020B0604020202020204" pitchFamily="34" charset="0"/>
              </a:rPr>
              <a:t>VERSIÓN DE BLUETOOTH: BLUETOOTH 4.0</a:t>
            </a:r>
          </a:p>
          <a:p>
            <a:pPr>
              <a:buFontTx/>
              <a:buChar char="-"/>
            </a:pPr>
            <a:r>
              <a:rPr lang="es-CO" sz="1100" dirty="0">
                <a:latin typeface="Arial" panose="020B0604020202020204" pitchFamily="34" charset="0"/>
                <a:cs typeface="Arial" panose="020B0604020202020204" pitchFamily="34" charset="0"/>
              </a:rPr>
              <a:t>• TIPO DE PANTALLA: TFT</a:t>
            </a:r>
          </a:p>
          <a:p>
            <a:pPr>
              <a:buFontTx/>
              <a:buChar char="-"/>
            </a:pPr>
            <a:r>
              <a:rPr lang="es-CO" sz="1100" dirty="0">
                <a:latin typeface="Arial" panose="020B0604020202020204" pitchFamily="34" charset="0"/>
                <a:cs typeface="Arial" panose="020B0604020202020204" pitchFamily="34" charset="0"/>
              </a:rPr>
              <a:t>• MODO DE FUNCIONAMIENTO: PANTALLA TÁCTIL</a:t>
            </a:r>
          </a:p>
          <a:p>
            <a:pPr>
              <a:buFontTx/>
              <a:buChar char="-"/>
            </a:pPr>
            <a:r>
              <a:rPr lang="es-CO" sz="1100" dirty="0">
                <a:latin typeface="Arial" panose="020B0604020202020204" pitchFamily="34" charset="0"/>
                <a:cs typeface="Arial" panose="020B0604020202020204" pitchFamily="34" charset="0"/>
              </a:rPr>
              <a:t>• SISTEMA OPERATIVO COMPATIBLE: ANDROID 4.4 + ABOVE 8.5/ IOS7.0 O SUPERIOR</a:t>
            </a:r>
          </a:p>
          <a:p>
            <a:pPr>
              <a:buFontTx/>
              <a:buChar char="-"/>
            </a:pPr>
            <a:r>
              <a:rPr lang="es-CO" sz="1100" dirty="0">
                <a:latin typeface="Arial" panose="020B0604020202020204" pitchFamily="34" charset="0"/>
                <a:cs typeface="Arial" panose="020B0604020202020204" pitchFamily="34" charset="0"/>
              </a:rPr>
              <a:t>• CAPACIDAD DE LA BATERÍA: 90MAH</a:t>
            </a:r>
          </a:p>
          <a:p>
            <a:pPr>
              <a:buFontTx/>
              <a:buChar char="-"/>
            </a:pPr>
            <a:r>
              <a:rPr lang="es-CO" sz="1100" dirty="0">
                <a:latin typeface="Arial" panose="020B0604020202020204" pitchFamily="34" charset="0"/>
                <a:cs typeface="Arial" panose="020B0604020202020204" pitchFamily="34" charset="0"/>
              </a:rPr>
              <a:t>• TIEMPO EN ESPERA: 20 DÍAS</a:t>
            </a:r>
          </a:p>
          <a:p>
            <a:pPr>
              <a:buFontTx/>
              <a:buChar char="-"/>
            </a:pPr>
            <a:r>
              <a:rPr lang="es-CO" sz="1100" dirty="0">
                <a:latin typeface="Arial" panose="020B0604020202020204" pitchFamily="34" charset="0"/>
                <a:cs typeface="Arial" panose="020B0604020202020204" pitchFamily="34" charset="0"/>
              </a:rPr>
              <a:t>• TIEMPO DE CARGA: 1.5 HORAS</a:t>
            </a:r>
          </a:p>
          <a:p>
            <a:pPr>
              <a:buFontTx/>
              <a:buChar char="-"/>
            </a:pPr>
            <a:r>
              <a:rPr lang="es-CO" sz="1100" dirty="0">
                <a:latin typeface="Arial" panose="020B0604020202020204" pitchFamily="34" charset="0"/>
                <a:cs typeface="Arial" panose="020B0604020202020204" pitchFamily="34" charset="0"/>
              </a:rPr>
              <a:t>• TIPO DE NOTIFICACIÓN: REDES, LLAMADAS , MENSAJES</a:t>
            </a:r>
            <a:endParaRPr lang="en-US" sz="11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057159" y="2020759"/>
            <a:ext cx="2704523" cy="369332"/>
          </a:xfrm>
          <a:prstGeom prst="rect">
            <a:avLst/>
          </a:prstGeom>
          <a:noFill/>
        </p:spPr>
        <p:txBody>
          <a:bodyPr wrap="none" rtlCol="0">
            <a:spAutoFit/>
          </a:bodyPr>
          <a:lstStyle/>
          <a:p>
            <a:r>
              <a:rPr lang="en-US" dirty="0"/>
              <a:t>BANDA DEPORTIVA M4</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$ 35.000</a:t>
            </a:r>
            <a:endParaRPr lang="en-US" dirty="0"/>
          </a:p>
        </p:txBody>
      </p:sp>
    </p:spTree>
    <p:extLst>
      <p:ext uri="{BB962C8B-B14F-4D97-AF65-F5344CB8AC3E}">
        <p14:creationId xmlns:p14="http://schemas.microsoft.com/office/powerpoint/2010/main" val="93402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latin typeface="Arial" panose="020B0604020202020204" pitchFamily="34" charset="0"/>
                <a:cs typeface="Arial" panose="020B0604020202020204" pitchFamily="34" charset="0"/>
              </a:rPr>
              <a:t>MODELO: </a:t>
            </a:r>
            <a:r>
              <a:rPr lang="en-US" sz="1200" dirty="0">
                <a:latin typeface="Arial" panose="020B0604020202020204" pitchFamily="34" charset="0"/>
                <a:cs typeface="Arial" panose="020B0604020202020204" pitchFamily="34" charset="0"/>
              </a:rPr>
              <a:t>BD-M6</a:t>
            </a:r>
          </a:p>
          <a:p>
            <a:pPr>
              <a:buFontTx/>
              <a:buChar char="-"/>
            </a:pPr>
            <a:r>
              <a:rPr lang="es-CO" sz="1200" dirty="0">
                <a:latin typeface="Arial" panose="020B0604020202020204" pitchFamily="34" charset="0"/>
                <a:cs typeface="Arial" panose="020B0604020202020204" pitchFamily="34" charset="0"/>
              </a:rPr>
              <a:t>BANDA DEPORTIVA REPLICA CHINA DEL SMARTBAND XIAOMI MI SMART BAND 6</a:t>
            </a:r>
          </a:p>
          <a:p>
            <a:pPr>
              <a:buFontTx/>
              <a:buChar char="-"/>
            </a:pPr>
            <a:r>
              <a:rPr lang="es-CO" sz="1200" dirty="0">
                <a:latin typeface="Arial" panose="020B0604020202020204" pitchFamily="34" charset="0"/>
                <a:cs typeface="Arial" panose="020B0604020202020204" pitchFamily="34" charset="0"/>
              </a:rPr>
              <a:t>SE SINCRONIZA CON TU CELULAR POR MEDIO DE BLUETOOTH Y SE MANEJA CON LA APLICACION QUE PUEDES DESCARGAR EN LA PLAY STORE</a:t>
            </a:r>
          </a:p>
          <a:p>
            <a:pPr>
              <a:buFontTx/>
              <a:buChar char="-"/>
            </a:pPr>
            <a:r>
              <a:rPr lang="es-CO" sz="1200" dirty="0">
                <a:latin typeface="Arial" panose="020B0604020202020204" pitchFamily="34" charset="0"/>
                <a:cs typeface="Arial" panose="020B0604020202020204" pitchFamily="34" charset="0"/>
              </a:rPr>
              <a:t>RECORDATORIO DE LLAMADAS INTELIGENTES Y MENSAJES: LLAMADA, MSG, TWITTER, FACEBOOK, QQ, WECHAT Y TEXTO, ETC., TODO SE ENVIARÁ A LA PANTALLA DE LA MUÑECA</a:t>
            </a:r>
          </a:p>
          <a:p>
            <a:pPr>
              <a:buFontTx/>
              <a:buChar char="-"/>
            </a:pPr>
            <a:r>
              <a:rPr lang="es-CO" sz="1200" dirty="0">
                <a:latin typeface="Arial" panose="020B0604020202020204" pitchFamily="34" charset="0"/>
                <a:cs typeface="Arial" panose="020B0604020202020204" pitchFamily="34" charset="0"/>
              </a:rPr>
              <a:t>BT4.0, SISTEMA COMPATIBLE: ANDROID4.0 Y IOS7.0 O SUPERIOR</a:t>
            </a:r>
          </a:p>
          <a:p>
            <a:pPr>
              <a:buFontTx/>
              <a:buChar char="-"/>
            </a:pPr>
            <a:r>
              <a:rPr lang="es-CO" sz="1200" dirty="0">
                <a:latin typeface="Arial" panose="020B0604020202020204" pitchFamily="34" charset="0"/>
                <a:cs typeface="Arial" panose="020B0604020202020204" pitchFamily="34" charset="0"/>
              </a:rPr>
              <a:t>TAMBIEN MANEJA: RECUENTO DE PASOS, KILOMETRAJE, CALORÍAS, MONITOREO DEL SUEÑO, RECORDATORIO SEDENTARIO, BÚSQUEDA DE TELÉFONO MÓVIL, MOVIMIENTO WECHAT, DETECCIÓN DE UN SOLO CLIC SALUDABLE</a:t>
            </a:r>
          </a:p>
          <a:p>
            <a:pPr>
              <a:buFontTx/>
              <a:buChar char="-"/>
            </a:pPr>
            <a:endParaRPr lang="es-CO"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057159" y="2020759"/>
            <a:ext cx="2704523" cy="369332"/>
          </a:xfrm>
          <a:prstGeom prst="rect">
            <a:avLst/>
          </a:prstGeom>
          <a:noFill/>
        </p:spPr>
        <p:txBody>
          <a:bodyPr wrap="none" rtlCol="0">
            <a:spAutoFit/>
          </a:bodyPr>
          <a:lstStyle/>
          <a:p>
            <a:r>
              <a:rPr lang="en-US" dirty="0"/>
              <a:t>BANDA DEPORTIVA M6</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$ 50.000</a:t>
            </a:r>
            <a:endParaRPr lang="en-US" dirty="0"/>
          </a:p>
        </p:txBody>
      </p:sp>
    </p:spTree>
    <p:extLst>
      <p:ext uri="{BB962C8B-B14F-4D97-AF65-F5344CB8AC3E}">
        <p14:creationId xmlns:p14="http://schemas.microsoft.com/office/powerpoint/2010/main" val="57006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	</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POPSOCKET-3N</a:t>
            </a:r>
          </a:p>
          <a:p>
            <a:pPr>
              <a:buFontTx/>
              <a:buChar char="-"/>
            </a:pPr>
            <a:r>
              <a:rPr lang="es-ES" dirty="0"/>
              <a:t>UTILIZA CINTA ADHESIVA 3M</a:t>
            </a:r>
          </a:p>
          <a:p>
            <a:pPr>
              <a:buFontTx/>
              <a:buChar char="-"/>
            </a:pPr>
            <a:r>
              <a:rPr lang="es-ES" dirty="0"/>
              <a:t>SE ADHIERE A CUALQUIER TIPO DE FORRO</a:t>
            </a:r>
          </a:p>
          <a:p>
            <a:pPr>
              <a:buFontTx/>
              <a:buChar char="-"/>
            </a:pPr>
            <a:r>
              <a:rPr lang="es-ES" dirty="0"/>
              <a:t>SE PUEDE ABRIR HASTA 3 NIVELES</a:t>
            </a:r>
          </a:p>
          <a:p>
            <a:pPr>
              <a:buFontTx/>
              <a:buChar char="-"/>
            </a:pPr>
            <a:r>
              <a:rPr lang="es-ES" dirty="0"/>
              <a:t>MUY UTILIZADO PARA SOSTENER EL CELULAR DE LADO Y TOMAR SELFIES DE UNA MANERA SENCILLA Y RAPIDA</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932584" y="2061184"/>
            <a:ext cx="3081293" cy="369332"/>
          </a:xfrm>
          <a:prstGeom prst="rect">
            <a:avLst/>
          </a:prstGeom>
          <a:noFill/>
        </p:spPr>
        <p:txBody>
          <a:bodyPr wrap="none" rtlCol="0">
            <a:spAutoFit/>
          </a:bodyPr>
          <a:lstStyle/>
          <a:p>
            <a:r>
              <a:rPr lang="es-ES" dirty="0"/>
              <a:t>POPSOCKET DE 3 NIVELES</a:t>
            </a:r>
            <a:endParaRPr lang="en-US" dirty="0"/>
          </a:p>
        </p:txBody>
      </p:sp>
      <p:sp>
        <p:nvSpPr>
          <p:cNvPr id="6" name="CuadroTexto 5"/>
          <p:cNvSpPr txBox="1"/>
          <p:nvPr/>
        </p:nvSpPr>
        <p:spPr>
          <a:xfrm>
            <a:off x="9005794" y="5418215"/>
            <a:ext cx="934871" cy="369332"/>
          </a:xfrm>
          <a:prstGeom prst="rect">
            <a:avLst/>
          </a:prstGeom>
          <a:noFill/>
        </p:spPr>
        <p:txBody>
          <a:bodyPr wrap="none" rtlCol="0">
            <a:spAutoFit/>
          </a:bodyPr>
          <a:lstStyle/>
          <a:p>
            <a:r>
              <a:rPr lang="es-ES" dirty="0"/>
              <a:t>$ 6.000</a:t>
            </a:r>
            <a:endParaRPr lang="en-US" dirty="0"/>
          </a:p>
        </p:txBody>
      </p:sp>
    </p:spTree>
    <p:extLst>
      <p:ext uri="{BB962C8B-B14F-4D97-AF65-F5344CB8AC3E}">
        <p14:creationId xmlns:p14="http://schemas.microsoft.com/office/powerpoint/2010/main" val="2551887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PSA-STM21</a:t>
            </a:r>
          </a:p>
          <a:p>
            <a:pPr>
              <a:buFontTx/>
              <a:buChar char="-"/>
            </a:pPr>
            <a:r>
              <a:rPr lang="es-ES" dirty="0"/>
              <a:t>TIENE CABLE AUX PARA CONECTAR EN CELULAR</a:t>
            </a:r>
          </a:p>
          <a:p>
            <a:pPr>
              <a:buFontTx/>
              <a:buChar char="-"/>
            </a:pPr>
            <a:r>
              <a:rPr lang="es-ES" dirty="0"/>
              <a:t>DIMENSION CERRADO: 9 CM</a:t>
            </a:r>
          </a:p>
          <a:p>
            <a:pPr>
              <a:buFontTx/>
              <a:buChar char="-"/>
            </a:pPr>
            <a:r>
              <a:rPr lang="es-ES" dirty="0"/>
              <a:t>DIMENSION ABIERTO: 78 CM</a:t>
            </a:r>
          </a:p>
          <a:p>
            <a:pPr>
              <a:buFontTx/>
              <a:buChar char="-"/>
            </a:pPr>
            <a:r>
              <a:rPr lang="es-ES" dirty="0"/>
              <a:t>COLOR: NEGRO</a:t>
            </a:r>
          </a:p>
          <a:p>
            <a:pPr>
              <a:buFontTx/>
              <a:buChar char="-"/>
            </a:pPr>
            <a:r>
              <a:rPr lang="es-ES" dirty="0"/>
              <a:t>EL BOTON PARA ACCIONAR LA TOMA DE LA FOTO ESTA EN EL MISMO PALO DE SELFIE.</a:t>
            </a:r>
          </a:p>
          <a:p>
            <a:pPr>
              <a:buFontTx/>
              <a:buChar char="-"/>
            </a:pPr>
            <a:r>
              <a:rPr lang="es-ES" dirty="0"/>
              <a:t>VIENE CON SOPORTE PARA COLOCAR EL CELULAR</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6177155" y="2114213"/>
            <a:ext cx="5957080" cy="369332"/>
          </a:xfrm>
          <a:prstGeom prst="rect">
            <a:avLst/>
          </a:prstGeom>
          <a:noFill/>
        </p:spPr>
        <p:txBody>
          <a:bodyPr wrap="none" rtlCol="0">
            <a:spAutoFit/>
          </a:bodyPr>
          <a:lstStyle/>
          <a:p>
            <a:r>
              <a:rPr lang="es-CO" dirty="0"/>
              <a:t>PALOS DE SELFIE STICK CON CONECTOR GENERICO</a:t>
            </a:r>
            <a:endParaRPr lang="en-US" dirty="0"/>
          </a:p>
        </p:txBody>
      </p:sp>
      <p:sp>
        <p:nvSpPr>
          <p:cNvPr id="6" name="CuadroTexto 5"/>
          <p:cNvSpPr txBox="1"/>
          <p:nvPr/>
        </p:nvSpPr>
        <p:spPr>
          <a:xfrm>
            <a:off x="9155695" y="538823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1060853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PSI-MP1288</a:t>
            </a:r>
          </a:p>
          <a:p>
            <a:pPr>
              <a:buFontTx/>
              <a:buChar char="-"/>
            </a:pPr>
            <a:r>
              <a:rPr lang="es-ES" dirty="0"/>
              <a:t>CONTROL RECARGABLE CON BLUETOOTH</a:t>
            </a:r>
          </a:p>
          <a:p>
            <a:pPr>
              <a:buFontTx/>
              <a:buChar char="-"/>
            </a:pPr>
            <a:r>
              <a:rPr lang="es-ES" dirty="0"/>
              <a:t>TAMAÑO MIN: 47 CM</a:t>
            </a:r>
          </a:p>
          <a:p>
            <a:pPr>
              <a:buFontTx/>
              <a:buChar char="-"/>
            </a:pPr>
            <a:r>
              <a:rPr lang="es-ES" dirty="0"/>
              <a:t>TAMAÑO MAX: 125 CM</a:t>
            </a:r>
          </a:p>
          <a:p>
            <a:pPr>
              <a:buFontTx/>
              <a:buChar char="-"/>
            </a:pPr>
            <a:r>
              <a:rPr lang="es-ES" dirty="0"/>
              <a:t>COLOR: NEGRO</a:t>
            </a:r>
          </a:p>
          <a:p>
            <a:pPr>
              <a:buFontTx/>
              <a:buChar char="-"/>
            </a:pPr>
            <a:r>
              <a:rPr lang="es-ES" dirty="0"/>
              <a:t>INCLUYE: TRIPODE + MONOPOD </a:t>
            </a:r>
            <a:r>
              <a:rPr lang="es-ES" dirty="0" err="1"/>
              <a:t>iGOMA</a:t>
            </a:r>
            <a:r>
              <a:rPr lang="es-ES" dirty="0"/>
              <a:t> BLUETOOTH + CABLE V8</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5892249" y="2116498"/>
            <a:ext cx="5956824" cy="369332"/>
          </a:xfrm>
          <a:prstGeom prst="rect">
            <a:avLst/>
          </a:prstGeom>
          <a:noFill/>
        </p:spPr>
        <p:txBody>
          <a:bodyPr wrap="none" rtlCol="0">
            <a:spAutoFit/>
          </a:bodyPr>
          <a:lstStyle/>
          <a:p>
            <a:r>
              <a:rPr lang="es-CO" dirty="0"/>
              <a:t>PALOS DE SELFIE </a:t>
            </a:r>
            <a:r>
              <a:rPr lang="es-CO" dirty="0" err="1"/>
              <a:t>iGOMA</a:t>
            </a:r>
            <a:r>
              <a:rPr lang="es-CO" dirty="0"/>
              <a:t> CON TRIPOD Y BLUETOOTH</a:t>
            </a:r>
            <a:endParaRPr lang="en-US" dirty="0"/>
          </a:p>
        </p:txBody>
      </p:sp>
      <p:sp>
        <p:nvSpPr>
          <p:cNvPr id="6" name="CuadroTexto 5"/>
          <p:cNvSpPr txBox="1"/>
          <p:nvPr/>
        </p:nvSpPr>
        <p:spPr>
          <a:xfrm>
            <a:off x="9155695" y="5388235"/>
            <a:ext cx="1059906" cy="369332"/>
          </a:xfrm>
          <a:prstGeom prst="rect">
            <a:avLst/>
          </a:prstGeom>
          <a:noFill/>
        </p:spPr>
        <p:txBody>
          <a:bodyPr wrap="none" rtlCol="0">
            <a:spAutoFit/>
          </a:bodyPr>
          <a:lstStyle/>
          <a:p>
            <a:r>
              <a:rPr lang="es-ES" dirty="0"/>
              <a:t>$ 35.000</a:t>
            </a:r>
            <a:endParaRPr lang="en-US" dirty="0"/>
          </a:p>
        </p:txBody>
      </p:sp>
    </p:spTree>
    <p:extLst>
      <p:ext uri="{BB962C8B-B14F-4D97-AF65-F5344CB8AC3E}">
        <p14:creationId xmlns:p14="http://schemas.microsoft.com/office/powerpoint/2010/main" val="269986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TDT Y DVD´S</a:t>
            </a:r>
            <a:endParaRPr lang="es-CO" dirty="0"/>
          </a:p>
        </p:txBody>
      </p:sp>
    </p:spTree>
    <p:extLst>
      <p:ext uri="{BB962C8B-B14F-4D97-AF65-F5344CB8AC3E}">
        <p14:creationId xmlns:p14="http://schemas.microsoft.com/office/powerpoint/2010/main" val="242431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a:buFontTx/>
              <a:buChar char="-"/>
            </a:pPr>
            <a:r>
              <a:rPr lang="es-ES" dirty="0">
                <a:latin typeface="Arial" panose="020B0604020202020204" pitchFamily="34" charset="0"/>
                <a:cs typeface="Arial" panose="020B0604020202020204" pitchFamily="34" charset="0"/>
              </a:rPr>
              <a:t>MODELO: ACC-AN329</a:t>
            </a:r>
            <a:endParaRPr lang="en-US" dirty="0">
              <a:latin typeface="Arial" panose="020B0604020202020204" pitchFamily="34" charset="0"/>
              <a:cs typeface="Arial" panose="020B0604020202020204" pitchFamily="34" charset="0"/>
            </a:endParaRPr>
          </a:p>
          <a:p>
            <a:pPr>
              <a:buFontTx/>
              <a:buChar char="-"/>
            </a:pPr>
            <a:r>
              <a:rPr lang="es-CO" b="0" i="0" dirty="0">
                <a:solidFill>
                  <a:srgbClr val="000000"/>
                </a:solidFill>
                <a:effectLst/>
                <a:latin typeface="Arial" panose="020B0604020202020204" pitchFamily="34" charset="0"/>
                <a:cs typeface="Arial" panose="020B0604020202020204" pitchFamily="34" charset="0"/>
              </a:rPr>
              <a:t>COMPATIBLE CON DVD-R/RW, DVD+R/RW, CD-R/RW, DVD, SUPER VCD, VCD, HDCD, MP3, MPEG4, JPEG</a:t>
            </a:r>
          </a:p>
          <a:p>
            <a:pPr>
              <a:buFontTx/>
              <a:buChar char="-"/>
            </a:pPr>
            <a:r>
              <a:rPr lang="es-CO" b="0" i="0" dirty="0">
                <a:solidFill>
                  <a:srgbClr val="000000"/>
                </a:solidFill>
                <a:effectLst/>
                <a:latin typeface="Arial" panose="020B0604020202020204" pitchFamily="34" charset="0"/>
                <a:cs typeface="Arial" panose="020B0604020202020204" pitchFamily="34" charset="0"/>
              </a:rPr>
              <a:t>CALIDAD: FULL HD</a:t>
            </a:r>
          </a:p>
          <a:p>
            <a:pPr>
              <a:buFontTx/>
              <a:buChar char="-"/>
            </a:pPr>
            <a:r>
              <a:rPr lang="es-CO" b="0" i="0" dirty="0">
                <a:solidFill>
                  <a:srgbClr val="000000"/>
                </a:solidFill>
                <a:effectLst/>
                <a:latin typeface="Arial" panose="020B0604020202020204" pitchFamily="34" charset="0"/>
                <a:cs typeface="Arial" panose="020B0604020202020204" pitchFamily="34" charset="0"/>
              </a:rPr>
              <a:t>ENTRADA: USB</a:t>
            </a:r>
          </a:p>
          <a:p>
            <a:pPr>
              <a:buFontTx/>
              <a:buChar char="-"/>
            </a:pPr>
            <a:r>
              <a:rPr lang="es-CO" b="0" i="0" dirty="0">
                <a:solidFill>
                  <a:srgbClr val="000000"/>
                </a:solidFill>
                <a:effectLst/>
                <a:latin typeface="Arial" panose="020B0604020202020204" pitchFamily="34" charset="0"/>
                <a:cs typeface="Arial" panose="020B0604020202020204" pitchFamily="34" charset="0"/>
              </a:rPr>
              <a:t>LA CAJA CONTIENE: UN REPRODUCTOR DE DVD NIA, CABLE AUXILIAR PARA AUDIO Y VÍDEO, CONTROL REMOTO CON ESPACIO PARA 2 BATERÍAS AAA (NO INCLUIDAS), MANUAL DE INSTRUCCIONES.</a:t>
            </a:r>
            <a:endParaRPr lang="es-ES"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sp>
        <p:nvSpPr>
          <p:cNvPr id="5" name="CuadroTexto 4"/>
          <p:cNvSpPr txBox="1"/>
          <p:nvPr/>
        </p:nvSpPr>
        <p:spPr>
          <a:xfrm>
            <a:off x="7747685" y="2121408"/>
            <a:ext cx="2913298" cy="369332"/>
          </a:xfrm>
          <a:prstGeom prst="rect">
            <a:avLst/>
          </a:prstGeom>
          <a:noFill/>
        </p:spPr>
        <p:txBody>
          <a:bodyPr wrap="none" rtlCol="0">
            <a:spAutoFit/>
          </a:bodyPr>
          <a:lstStyle/>
          <a:p>
            <a:r>
              <a:rPr lang="en-US" dirty="0"/>
              <a:t>DVD PLAYER MARCA NIA</a:t>
            </a:r>
          </a:p>
        </p:txBody>
      </p:sp>
      <p:sp>
        <p:nvSpPr>
          <p:cNvPr id="6" name="CuadroTexto 5"/>
          <p:cNvSpPr txBox="1"/>
          <p:nvPr/>
        </p:nvSpPr>
        <p:spPr>
          <a:xfrm>
            <a:off x="9046216" y="5416336"/>
            <a:ext cx="1002197" cy="369332"/>
          </a:xfrm>
          <a:prstGeom prst="rect">
            <a:avLst/>
          </a:prstGeom>
          <a:noFill/>
        </p:spPr>
        <p:txBody>
          <a:bodyPr wrap="none" rtlCol="0">
            <a:spAutoFit/>
          </a:bodyPr>
          <a:lstStyle/>
          <a:p>
            <a:r>
              <a:rPr lang="es-ES" dirty="0"/>
              <a:t>$75.000</a:t>
            </a:r>
            <a:endParaRPr lang="en-US" dirty="0"/>
          </a:p>
        </p:txBody>
      </p:sp>
      <p:pic>
        <p:nvPicPr>
          <p:cNvPr id="7" name="Imagen 6">
            <a:extLst>
              <a:ext uri="{FF2B5EF4-FFF2-40B4-BE49-F238E27FC236}">
                <a16:creationId xmlns:a16="http://schemas.microsoft.com/office/drawing/2014/main" id="{631B8FC8-AD6A-BC03-7496-B918D82BF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758" y="2174608"/>
            <a:ext cx="3426394" cy="3426394"/>
          </a:xfrm>
          <a:prstGeom prst="rect">
            <a:avLst/>
          </a:prstGeom>
        </p:spPr>
      </p:pic>
    </p:spTree>
    <p:extLst>
      <p:ext uri="{BB962C8B-B14F-4D97-AF65-F5344CB8AC3E}">
        <p14:creationId xmlns:p14="http://schemas.microsoft.com/office/powerpoint/2010/main" val="3234074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TDT-AN777</a:t>
            </a:r>
          </a:p>
          <a:p>
            <a:r>
              <a:rPr lang="en-US" sz="1600" dirty="0">
                <a:latin typeface="Arial" panose="020B0604020202020204" pitchFamily="34" charset="0"/>
                <a:cs typeface="Arial" panose="020B0604020202020204" pitchFamily="34" charset="0"/>
              </a:rPr>
              <a:t>INCLUYE: DECODIFICADOR, ANTENA, CONTROL, PILAS Y MANUAL DE INSTRUCCIONES</a:t>
            </a:r>
          </a:p>
          <a:p>
            <a:r>
              <a:rPr lang="en-US" sz="1600" dirty="0">
                <a:latin typeface="Arial" panose="020B0604020202020204" pitchFamily="34" charset="0"/>
                <a:cs typeface="Arial" panose="020B0604020202020204" pitchFamily="34" charset="0"/>
              </a:rPr>
              <a:t>ES UN APARATO QUE TRANSMITE 13 CANALES NACIONALES (RCN, CARACOL,  TELEPACIFICO, CANAL INSTITUCIONAL ETC..)</a:t>
            </a:r>
          </a:p>
          <a:p>
            <a:r>
              <a:rPr lang="en-US" sz="1600" dirty="0">
                <a:latin typeface="Arial" panose="020B0604020202020204" pitchFamily="34" charset="0"/>
                <a:cs typeface="Arial" panose="020B0604020202020204" pitchFamily="34" charset="0"/>
              </a:rPr>
              <a:t>ADICIONAL PUEDES ESCUCHAR EMISORAS NACIONALES DE IMPORTANCIA (RCN RADIO, BLU RADIO,  RADIO NACIONAL ETC..)</a:t>
            </a:r>
          </a:p>
          <a:p>
            <a:r>
              <a:rPr lang="en-US" sz="1600" dirty="0">
                <a:latin typeface="Arial" panose="020B0604020202020204" pitchFamily="34" charset="0"/>
                <a:cs typeface="Arial" panose="020B0604020202020204" pitchFamily="34" charset="0"/>
              </a:rPr>
              <a:t>COMPATIBLE CON CUALQUIER TELEVISOR</a:t>
            </a:r>
          </a:p>
          <a:p>
            <a:r>
              <a:rPr lang="en-US" sz="1600" dirty="0">
                <a:latin typeface="Arial" panose="020B0604020202020204" pitchFamily="34" charset="0"/>
                <a:cs typeface="Arial" panose="020B0604020202020204" pitchFamily="34" charset="0"/>
              </a:rPr>
              <a:t>TIENE PUERTO HDMI, RCA(BANANAS), COAXIAL</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9" y="2662617"/>
            <a:ext cx="2563503" cy="2563503"/>
          </a:xfrm>
          <a:prstGeom prst="rect">
            <a:avLst/>
          </a:prstGeom>
        </p:spPr>
      </p:pic>
      <p:sp>
        <p:nvSpPr>
          <p:cNvPr id="5" name="CuadroTexto 4"/>
          <p:cNvSpPr txBox="1"/>
          <p:nvPr/>
        </p:nvSpPr>
        <p:spPr>
          <a:xfrm>
            <a:off x="8974880" y="2093976"/>
            <a:ext cx="1077539" cy="369332"/>
          </a:xfrm>
          <a:prstGeom prst="rect">
            <a:avLst/>
          </a:prstGeom>
          <a:noFill/>
        </p:spPr>
        <p:txBody>
          <a:bodyPr wrap="none" rtlCol="0">
            <a:spAutoFit/>
          </a:bodyPr>
          <a:lstStyle/>
          <a:p>
            <a:r>
              <a:rPr lang="en-US" dirty="0"/>
              <a:t>TDT NIA</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$ 70.000</a:t>
            </a:r>
            <a:endParaRPr lang="en-US" dirty="0"/>
          </a:p>
        </p:txBody>
      </p:sp>
    </p:spTree>
    <p:extLst>
      <p:ext uri="{BB962C8B-B14F-4D97-AF65-F5344CB8AC3E}">
        <p14:creationId xmlns:p14="http://schemas.microsoft.com/office/powerpoint/2010/main" val="318524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Quienes somos</a:t>
            </a:r>
            <a:endParaRPr lang="en-US" dirty="0"/>
          </a:p>
        </p:txBody>
      </p:sp>
      <p:sp>
        <p:nvSpPr>
          <p:cNvPr id="3" name="Marcador de contenido 2"/>
          <p:cNvSpPr>
            <a:spLocks noGrp="1"/>
          </p:cNvSpPr>
          <p:nvPr>
            <p:ph idx="1"/>
          </p:nvPr>
        </p:nvSpPr>
        <p:spPr>
          <a:xfrm>
            <a:off x="1069848" y="2121408"/>
            <a:ext cx="10058400" cy="2116055"/>
          </a:xfrm>
        </p:spPr>
        <p:txBody>
          <a:bodyPr>
            <a:normAutofit/>
          </a:bodyPr>
          <a:lstStyle/>
          <a:p>
            <a:pPr algn="just"/>
            <a:r>
              <a:rPr lang="es-CO" dirty="0">
                <a:latin typeface="Arial" panose="020B0604020202020204" pitchFamily="34" charset="0"/>
                <a:cs typeface="Arial" panose="020B0604020202020204" pitchFamily="34" charset="0"/>
              </a:rPr>
              <a:t>Makrotecno nace a partir de la necesidad de las personas por conseguir accesorios tecnológicos, brindándoles la alternativa de conseguir sus productos de manera rápida, eficiente y con precios favorables.</a:t>
            </a:r>
            <a:endParaRPr lang="en-US" dirty="0">
              <a:latin typeface="Arial" panose="020B0604020202020204" pitchFamily="34" charset="0"/>
              <a:cs typeface="Arial" panose="020B0604020202020204" pitchFamily="34" charset="0"/>
            </a:endParaRPr>
          </a:p>
        </p:txBody>
      </p:sp>
      <p:sp>
        <p:nvSpPr>
          <p:cNvPr id="4" name="Título 1"/>
          <p:cNvSpPr txBox="1">
            <a:spLocks/>
          </p:cNvSpPr>
          <p:nvPr/>
        </p:nvSpPr>
        <p:spPr>
          <a:xfrm>
            <a:off x="1069848" y="3826281"/>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s-ES" dirty="0"/>
              <a:t>MISION</a:t>
            </a:r>
            <a:endParaRPr lang="en-US" dirty="0"/>
          </a:p>
        </p:txBody>
      </p:sp>
      <p:sp>
        <p:nvSpPr>
          <p:cNvPr id="6" name="Marcador de contenido 2"/>
          <p:cNvSpPr txBox="1">
            <a:spLocks/>
          </p:cNvSpPr>
          <p:nvPr/>
        </p:nvSpPr>
        <p:spPr>
          <a:xfrm>
            <a:off x="1069848" y="5184277"/>
            <a:ext cx="10058400" cy="149530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r>
              <a:rPr lang="es-CO" dirty="0">
                <a:latin typeface="Arial" panose="020B0604020202020204" pitchFamily="34" charset="0"/>
                <a:cs typeface="Arial" panose="020B0604020202020204" pitchFamily="34" charset="0"/>
              </a:rPr>
              <a:t>Nuestra misión es ofrecerte accesorios de tecnología con el fin de ahorrarte tiempo y ser un puente para tus necesidades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162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TVBOX-X96Q</a:t>
            </a:r>
          </a:p>
          <a:p>
            <a:r>
              <a:rPr lang="en-US" sz="1600" dirty="0">
                <a:latin typeface="Arial" panose="020B0604020202020204" pitchFamily="34" charset="0"/>
                <a:cs typeface="Arial" panose="020B0604020202020204" pitchFamily="34" charset="0"/>
              </a:rPr>
              <a:t>INCLUYE: DECODIFICADOR, ANTENA, CONTROL, PILAS Y MANUAL DE INSTRUCCIONES</a:t>
            </a:r>
          </a:p>
          <a:p>
            <a:r>
              <a:rPr lang="en-US" sz="1600" dirty="0">
                <a:latin typeface="Arial" panose="020B0604020202020204" pitchFamily="34" charset="0"/>
                <a:cs typeface="Arial" panose="020B0604020202020204" pitchFamily="34" charset="0"/>
              </a:rPr>
              <a:t>ES UN APARATO QUE TRANSMITE 13 CANALES NACIONALES (RCN, CARACOL,  TELEPACIFICO, CANAL INSTITUCIONAL ETC..)</a:t>
            </a:r>
          </a:p>
          <a:p>
            <a:r>
              <a:rPr lang="en-US" sz="1600" dirty="0">
                <a:latin typeface="Arial" panose="020B0604020202020204" pitchFamily="34" charset="0"/>
                <a:cs typeface="Arial" panose="020B0604020202020204" pitchFamily="34" charset="0"/>
              </a:rPr>
              <a:t>ADICIONAL PUEDES ESCUCHAR EMISORAS NACIONALES DE IMPORTANCIA (RCN RADIO, BLU RADIO,  RADIO NACIONAL ETC..)</a:t>
            </a:r>
          </a:p>
          <a:p>
            <a:r>
              <a:rPr lang="en-US" sz="1600" dirty="0">
                <a:latin typeface="Arial" panose="020B0604020202020204" pitchFamily="34" charset="0"/>
                <a:cs typeface="Arial" panose="020B0604020202020204" pitchFamily="34" charset="0"/>
              </a:rPr>
              <a:t>COMPATIBLE CON CUALQUIER TELEVISOR</a:t>
            </a:r>
          </a:p>
          <a:p>
            <a:r>
              <a:rPr lang="en-US" sz="1600" dirty="0">
                <a:latin typeface="Arial" panose="020B0604020202020204" pitchFamily="34" charset="0"/>
                <a:cs typeface="Arial" panose="020B0604020202020204" pitchFamily="34" charset="0"/>
              </a:rPr>
              <a:t>TIENE PUERTO HDMI, RCA(BANANAS), COAXIAL</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944833" y="2562962"/>
            <a:ext cx="2563503" cy="2563503"/>
          </a:xfrm>
          <a:prstGeom prst="rect">
            <a:avLst/>
          </a:prstGeom>
        </p:spPr>
      </p:pic>
      <p:sp>
        <p:nvSpPr>
          <p:cNvPr id="5" name="CuadroTexto 4"/>
          <p:cNvSpPr txBox="1"/>
          <p:nvPr/>
        </p:nvSpPr>
        <p:spPr>
          <a:xfrm>
            <a:off x="8409567" y="2193630"/>
            <a:ext cx="1634037" cy="369332"/>
          </a:xfrm>
          <a:prstGeom prst="rect">
            <a:avLst/>
          </a:prstGeom>
          <a:noFill/>
        </p:spPr>
        <p:txBody>
          <a:bodyPr wrap="none" rtlCol="0">
            <a:spAutoFit/>
          </a:bodyPr>
          <a:lstStyle/>
          <a:p>
            <a:r>
              <a:rPr lang="en-US" dirty="0"/>
              <a:t>TV BOX X96Q</a:t>
            </a:r>
          </a:p>
        </p:txBody>
      </p:sp>
      <p:sp>
        <p:nvSpPr>
          <p:cNvPr id="6" name="CuadroTexto 5"/>
          <p:cNvSpPr txBox="1"/>
          <p:nvPr/>
        </p:nvSpPr>
        <p:spPr>
          <a:xfrm>
            <a:off x="8634114" y="5410785"/>
            <a:ext cx="1184940" cy="369332"/>
          </a:xfrm>
          <a:prstGeom prst="rect">
            <a:avLst/>
          </a:prstGeom>
          <a:noFill/>
        </p:spPr>
        <p:txBody>
          <a:bodyPr wrap="none" rtlCol="0">
            <a:spAutoFit/>
          </a:bodyPr>
          <a:lstStyle/>
          <a:p>
            <a:r>
              <a:rPr lang="es-ES" dirty="0"/>
              <a:t>$ 110,000</a:t>
            </a:r>
            <a:endParaRPr lang="en-US" dirty="0"/>
          </a:p>
        </p:txBody>
      </p:sp>
    </p:spTree>
    <p:extLst>
      <p:ext uri="{BB962C8B-B14F-4D97-AF65-F5344CB8AC3E}">
        <p14:creationId xmlns:p14="http://schemas.microsoft.com/office/powerpoint/2010/main" val="20051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ANTENAS DE TDT</a:t>
            </a:r>
            <a:endParaRPr lang="es-CO" dirty="0"/>
          </a:p>
        </p:txBody>
      </p:sp>
    </p:spTree>
    <p:extLst>
      <p:ext uri="{BB962C8B-B14F-4D97-AF65-F5344CB8AC3E}">
        <p14:creationId xmlns:p14="http://schemas.microsoft.com/office/powerpoint/2010/main" val="22791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800" dirty="0">
                <a:latin typeface="Arial" panose="020B0604020202020204" pitchFamily="34" charset="0"/>
                <a:cs typeface="Arial" panose="020B0604020202020204" pitchFamily="34" charset="0"/>
              </a:rPr>
              <a:t>MODELO: </a:t>
            </a:r>
            <a:r>
              <a:rPr lang="en-US" sz="1800" dirty="0">
                <a:latin typeface="Arial" panose="020B0604020202020204" pitchFamily="34" charset="0"/>
                <a:cs typeface="Arial" panose="020B0604020202020204" pitchFamily="34" charset="0"/>
              </a:rPr>
              <a:t>ACC-ANTTDT</a:t>
            </a:r>
          </a:p>
          <a:p>
            <a:pPr>
              <a:buFontTx/>
              <a:buChar char="-"/>
            </a:pPr>
            <a:r>
              <a:rPr lang="en-US" sz="1800" dirty="0">
                <a:latin typeface="Arial" panose="020B0604020202020204" pitchFamily="34" charset="0"/>
                <a:cs typeface="Arial" panose="020B0604020202020204" pitchFamily="34" charset="0"/>
              </a:rPr>
              <a:t>LARGO DEL CABLE: 2 MT</a:t>
            </a:r>
          </a:p>
          <a:p>
            <a:pPr>
              <a:buFontTx/>
              <a:buChar char="-"/>
            </a:pPr>
            <a:r>
              <a:rPr lang="en-US" sz="1800" dirty="0">
                <a:latin typeface="Arial" panose="020B0604020202020204" pitchFamily="34" charset="0"/>
                <a:cs typeface="Arial" panose="020B0604020202020204" pitchFamily="34" charset="0"/>
              </a:rPr>
              <a:t>ANTENA PARA USO EXCLUSIVO DEL TDT</a:t>
            </a:r>
          </a:p>
          <a:p>
            <a:pPr>
              <a:buFontTx/>
              <a:buChar char="-"/>
            </a:pPr>
            <a:r>
              <a:rPr lang="en-US" sz="1800" dirty="0">
                <a:latin typeface="Arial" panose="020B0604020202020204" pitchFamily="34" charset="0"/>
                <a:cs typeface="Arial" panose="020B0604020202020204" pitchFamily="34" charset="0"/>
              </a:rPr>
              <a:t>CUALQUIER DECODIFICADOR TDT LE SIRVE</a:t>
            </a:r>
          </a:p>
          <a:p>
            <a:pPr>
              <a:buFontTx/>
              <a:buChar char="-"/>
            </a:pPr>
            <a:r>
              <a:rPr lang="en-US" sz="1800" dirty="0">
                <a:latin typeface="Arial" panose="020B0604020202020204" pitchFamily="34" charset="0"/>
                <a:cs typeface="Arial" panose="020B0604020202020204" pitchFamily="34" charset="0"/>
              </a:rPr>
              <a:t>SIRVE PARA CUALQUIER REFERENCIA DE T.V</a:t>
            </a:r>
          </a:p>
          <a:p>
            <a:pPr>
              <a:buFontTx/>
              <a:buChar char="-"/>
            </a:pPr>
            <a:r>
              <a:rPr lang="en-US" sz="1800" dirty="0">
                <a:latin typeface="Arial" panose="020B0604020202020204" pitchFamily="34" charset="0"/>
                <a:cs typeface="Arial" panose="020B0604020202020204" pitchFamily="34" charset="0"/>
              </a:rPr>
              <a:t>SI EL T.V TIENE TDT INTEGRADO, TAMBIEN FUNCIONA</a:t>
            </a:r>
          </a:p>
          <a:p>
            <a:pPr>
              <a:buFontTx/>
              <a:buChar char="-"/>
            </a:pPr>
            <a:r>
              <a:rPr lang="en-US" sz="1800" dirty="0">
                <a:latin typeface="Arial" panose="020B0604020202020204" pitchFamily="34" charset="0"/>
                <a:cs typeface="Arial" panose="020B0604020202020204" pitchFamily="34" charset="0"/>
              </a:rPr>
              <a:t>EL CABLE ES TIPO COAXIAL</a:t>
            </a:r>
          </a:p>
          <a:p>
            <a:pPr>
              <a:buFontTx/>
              <a:buChar char="-"/>
            </a:pPr>
            <a:r>
              <a:rPr lang="en-US" sz="1800" dirty="0">
                <a:latin typeface="Arial" panose="020B0604020202020204" pitchFamily="34" charset="0"/>
                <a:cs typeface="Arial" panose="020B0604020202020204" pitchFamily="34" charset="0"/>
              </a:rPr>
              <a:t>TIENE IMAN POR DEBAJO QUE SE PEGA EN COSAS METALICAS</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8383118" y="2121408"/>
            <a:ext cx="2174121" cy="369332"/>
          </a:xfrm>
          <a:prstGeom prst="rect">
            <a:avLst/>
          </a:prstGeom>
          <a:noFill/>
        </p:spPr>
        <p:txBody>
          <a:bodyPr wrap="none" rtlCol="0">
            <a:spAutoFit/>
          </a:bodyPr>
          <a:lstStyle/>
          <a:p>
            <a:r>
              <a:rPr lang="en-US" dirty="0"/>
              <a:t>ANTENA TDT 2 MT</a:t>
            </a:r>
          </a:p>
        </p:txBody>
      </p:sp>
      <p:sp>
        <p:nvSpPr>
          <p:cNvPr id="6" name="CuadroTexto 5"/>
          <p:cNvSpPr txBox="1"/>
          <p:nvPr/>
        </p:nvSpPr>
        <p:spPr>
          <a:xfrm>
            <a:off x="9046216" y="5416336"/>
            <a:ext cx="934871" cy="369332"/>
          </a:xfrm>
          <a:prstGeom prst="rect">
            <a:avLst/>
          </a:prstGeom>
          <a:noFill/>
        </p:spPr>
        <p:txBody>
          <a:bodyPr wrap="none" rtlCol="0">
            <a:spAutoFit/>
          </a:bodyPr>
          <a:lstStyle/>
          <a:p>
            <a:r>
              <a:rPr lang="es-ES" dirty="0"/>
              <a:t>$ 8.000</a:t>
            </a:r>
            <a:endParaRPr lang="en-US" dirty="0"/>
          </a:p>
        </p:txBody>
      </p:sp>
    </p:spTree>
    <p:extLst>
      <p:ext uri="{BB962C8B-B14F-4D97-AF65-F5344CB8AC3E}">
        <p14:creationId xmlns:p14="http://schemas.microsoft.com/office/powerpoint/2010/main" val="1453518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800" dirty="0">
                <a:latin typeface="Arial" panose="020B0604020202020204" pitchFamily="34" charset="0"/>
                <a:cs typeface="Arial" panose="020B0604020202020204" pitchFamily="34" charset="0"/>
              </a:rPr>
              <a:t>MODELO: </a:t>
            </a:r>
            <a:r>
              <a:rPr lang="en-US" sz="1800" dirty="0">
                <a:latin typeface="Arial" panose="020B0604020202020204" pitchFamily="34" charset="0"/>
                <a:cs typeface="Arial" panose="020B0604020202020204" pitchFamily="34" charset="0"/>
              </a:rPr>
              <a:t>ACC-ATN3TDT</a:t>
            </a:r>
          </a:p>
          <a:p>
            <a:pPr>
              <a:buFontTx/>
              <a:buChar char="-"/>
            </a:pPr>
            <a:r>
              <a:rPr lang="en-US" sz="1800" dirty="0">
                <a:latin typeface="Arial" panose="020B0604020202020204" pitchFamily="34" charset="0"/>
                <a:cs typeface="Arial" panose="020B0604020202020204" pitchFamily="34" charset="0"/>
              </a:rPr>
              <a:t>LARGO DEL CABLE: 3 MT</a:t>
            </a:r>
          </a:p>
          <a:p>
            <a:pPr>
              <a:buFontTx/>
              <a:buChar char="-"/>
            </a:pPr>
            <a:r>
              <a:rPr lang="en-US" sz="1800" dirty="0">
                <a:latin typeface="Arial" panose="020B0604020202020204" pitchFamily="34" charset="0"/>
                <a:cs typeface="Arial" panose="020B0604020202020204" pitchFamily="34" charset="0"/>
              </a:rPr>
              <a:t>ANTENA PARA USO EXCLUSIVO DEL TDT</a:t>
            </a:r>
          </a:p>
          <a:p>
            <a:pPr>
              <a:buFontTx/>
              <a:buChar char="-"/>
            </a:pPr>
            <a:r>
              <a:rPr lang="en-US" sz="1800" dirty="0">
                <a:latin typeface="Arial" panose="020B0604020202020204" pitchFamily="34" charset="0"/>
                <a:cs typeface="Arial" panose="020B0604020202020204" pitchFamily="34" charset="0"/>
              </a:rPr>
              <a:t>CUALQUIER DECODIFICADOR TDT LE SIRVE</a:t>
            </a:r>
          </a:p>
          <a:p>
            <a:pPr>
              <a:buFontTx/>
              <a:buChar char="-"/>
            </a:pPr>
            <a:r>
              <a:rPr lang="en-US" sz="1800" dirty="0">
                <a:latin typeface="Arial" panose="020B0604020202020204" pitchFamily="34" charset="0"/>
                <a:cs typeface="Arial" panose="020B0604020202020204" pitchFamily="34" charset="0"/>
              </a:rPr>
              <a:t>SIRVE PARA CUALQUIER REFERENCIA DE T.V</a:t>
            </a:r>
          </a:p>
          <a:p>
            <a:pPr>
              <a:buFontTx/>
              <a:buChar char="-"/>
            </a:pPr>
            <a:r>
              <a:rPr lang="en-US" sz="1800" dirty="0">
                <a:latin typeface="Arial" panose="020B0604020202020204" pitchFamily="34" charset="0"/>
                <a:cs typeface="Arial" panose="020B0604020202020204" pitchFamily="34" charset="0"/>
              </a:rPr>
              <a:t>SI EL T.V TIENE TDT INTEGRADO, TAMBIEN FUNCIONA</a:t>
            </a:r>
          </a:p>
          <a:p>
            <a:pPr>
              <a:buFontTx/>
              <a:buChar char="-"/>
            </a:pPr>
            <a:r>
              <a:rPr lang="en-US" sz="1800" dirty="0">
                <a:latin typeface="Arial" panose="020B0604020202020204" pitchFamily="34" charset="0"/>
                <a:cs typeface="Arial" panose="020B0604020202020204" pitchFamily="34" charset="0"/>
              </a:rPr>
              <a:t>EL CABLE ES TIPO COAXIAL</a:t>
            </a:r>
          </a:p>
          <a:p>
            <a:pPr>
              <a:buFontTx/>
              <a:buChar char="-"/>
            </a:pPr>
            <a:r>
              <a:rPr lang="en-US" sz="1800" dirty="0">
                <a:latin typeface="Arial" panose="020B0604020202020204" pitchFamily="34" charset="0"/>
                <a:cs typeface="Arial" panose="020B0604020202020204" pitchFamily="34" charset="0"/>
              </a:rPr>
              <a:t>TIENE IMAN POR DEBAJO QUE SE PEGA EN COSAS METALICAS</a:t>
            </a:r>
            <a:endParaRPr lang="es-ES" sz="18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8517963" y="2093976"/>
            <a:ext cx="2174121" cy="369332"/>
          </a:xfrm>
          <a:prstGeom prst="rect">
            <a:avLst/>
          </a:prstGeom>
          <a:noFill/>
        </p:spPr>
        <p:txBody>
          <a:bodyPr wrap="none" rtlCol="0">
            <a:spAutoFit/>
          </a:bodyPr>
          <a:lstStyle/>
          <a:p>
            <a:r>
              <a:rPr lang="en-US" dirty="0"/>
              <a:t>ANTENA TDT 3 MT</a:t>
            </a:r>
          </a:p>
        </p:txBody>
      </p:sp>
      <p:sp>
        <p:nvSpPr>
          <p:cNvPr id="6" name="CuadroTexto 5"/>
          <p:cNvSpPr txBox="1"/>
          <p:nvPr/>
        </p:nvSpPr>
        <p:spPr>
          <a:xfrm>
            <a:off x="9046217" y="5415667"/>
            <a:ext cx="934871" cy="369332"/>
          </a:xfrm>
          <a:prstGeom prst="rect">
            <a:avLst/>
          </a:prstGeom>
          <a:noFill/>
        </p:spPr>
        <p:txBody>
          <a:bodyPr wrap="none" rtlCol="0">
            <a:spAutoFit/>
          </a:bodyPr>
          <a:lstStyle/>
          <a:p>
            <a:r>
              <a:rPr lang="es-ES" dirty="0"/>
              <a:t>$ 9.000</a:t>
            </a:r>
            <a:endParaRPr lang="en-US" dirty="0"/>
          </a:p>
        </p:txBody>
      </p:sp>
    </p:spTree>
    <p:extLst>
      <p:ext uri="{BB962C8B-B14F-4D97-AF65-F5344CB8AC3E}">
        <p14:creationId xmlns:p14="http://schemas.microsoft.com/office/powerpoint/2010/main" val="109263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800" dirty="0">
                <a:latin typeface="Arial" panose="020B0604020202020204" pitchFamily="34" charset="0"/>
                <a:cs typeface="Arial" panose="020B0604020202020204" pitchFamily="34" charset="0"/>
              </a:rPr>
              <a:t>MODELO: </a:t>
            </a:r>
            <a:r>
              <a:rPr lang="en-US" sz="1800" dirty="0">
                <a:latin typeface="Arial" panose="020B0604020202020204" pitchFamily="34" charset="0"/>
                <a:cs typeface="Arial" panose="020B0604020202020204" pitchFamily="34" charset="0"/>
              </a:rPr>
              <a:t>ACC-ATN5TDT</a:t>
            </a:r>
          </a:p>
          <a:p>
            <a:pPr>
              <a:buFontTx/>
              <a:buChar char="-"/>
            </a:pPr>
            <a:r>
              <a:rPr lang="en-US" sz="1800" dirty="0">
                <a:latin typeface="Arial" panose="020B0604020202020204" pitchFamily="34" charset="0"/>
                <a:cs typeface="Arial" panose="020B0604020202020204" pitchFamily="34" charset="0"/>
              </a:rPr>
              <a:t>LARGO DEL CABLE: 5 MT</a:t>
            </a:r>
          </a:p>
          <a:p>
            <a:pPr>
              <a:buFontTx/>
              <a:buChar char="-"/>
            </a:pPr>
            <a:r>
              <a:rPr lang="en-US" sz="1800" dirty="0">
                <a:latin typeface="Arial" panose="020B0604020202020204" pitchFamily="34" charset="0"/>
                <a:cs typeface="Arial" panose="020B0604020202020204" pitchFamily="34" charset="0"/>
              </a:rPr>
              <a:t>ANTENA PARA USO EXCLUSIVO DEL TDT</a:t>
            </a:r>
          </a:p>
          <a:p>
            <a:pPr>
              <a:buFontTx/>
              <a:buChar char="-"/>
            </a:pPr>
            <a:r>
              <a:rPr lang="en-US" sz="1800" dirty="0">
                <a:latin typeface="Arial" panose="020B0604020202020204" pitchFamily="34" charset="0"/>
                <a:cs typeface="Arial" panose="020B0604020202020204" pitchFamily="34" charset="0"/>
              </a:rPr>
              <a:t>CUALQUIER DECODIFICADOR TDT LE SIRVE</a:t>
            </a:r>
          </a:p>
          <a:p>
            <a:pPr>
              <a:buFontTx/>
              <a:buChar char="-"/>
            </a:pPr>
            <a:r>
              <a:rPr lang="en-US" sz="1800" dirty="0">
                <a:latin typeface="Arial" panose="020B0604020202020204" pitchFamily="34" charset="0"/>
                <a:cs typeface="Arial" panose="020B0604020202020204" pitchFamily="34" charset="0"/>
              </a:rPr>
              <a:t>SIRVE PARA CUALQUIER REFERENCIA DE T.V</a:t>
            </a:r>
          </a:p>
          <a:p>
            <a:pPr>
              <a:buFontTx/>
              <a:buChar char="-"/>
            </a:pPr>
            <a:r>
              <a:rPr lang="en-US" sz="1800" dirty="0">
                <a:latin typeface="Arial" panose="020B0604020202020204" pitchFamily="34" charset="0"/>
                <a:cs typeface="Arial" panose="020B0604020202020204" pitchFamily="34" charset="0"/>
              </a:rPr>
              <a:t>SI EL T.V TIENE TDT INTEGRADO, TAMBIEN FUNCIONA</a:t>
            </a:r>
          </a:p>
          <a:p>
            <a:pPr>
              <a:buFontTx/>
              <a:buChar char="-"/>
            </a:pPr>
            <a:r>
              <a:rPr lang="en-US" sz="1800" dirty="0">
                <a:latin typeface="Arial" panose="020B0604020202020204" pitchFamily="34" charset="0"/>
                <a:cs typeface="Arial" panose="020B0604020202020204" pitchFamily="34" charset="0"/>
              </a:rPr>
              <a:t>EL CABLE ES TIPO COAXIAL</a:t>
            </a:r>
          </a:p>
          <a:p>
            <a:pPr>
              <a:buFontTx/>
              <a:buChar char="-"/>
            </a:pPr>
            <a:r>
              <a:rPr lang="en-US" sz="1800" dirty="0">
                <a:latin typeface="Arial" panose="020B0604020202020204" pitchFamily="34" charset="0"/>
                <a:cs typeface="Arial" panose="020B0604020202020204" pitchFamily="34" charset="0"/>
              </a:rPr>
              <a:t>TIENE IMAN POR DEBAJO QUE SE PEGA EN COSAS METALICAS</a:t>
            </a:r>
            <a:endParaRPr lang="es-ES" sz="18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8517963" y="2093976"/>
            <a:ext cx="2174121" cy="369332"/>
          </a:xfrm>
          <a:prstGeom prst="rect">
            <a:avLst/>
          </a:prstGeom>
          <a:noFill/>
        </p:spPr>
        <p:txBody>
          <a:bodyPr wrap="none" rtlCol="0">
            <a:spAutoFit/>
          </a:bodyPr>
          <a:lstStyle/>
          <a:p>
            <a:r>
              <a:rPr lang="en-US" dirty="0"/>
              <a:t>ANTENA TDT 5 MT</a:t>
            </a:r>
          </a:p>
        </p:txBody>
      </p:sp>
      <p:sp>
        <p:nvSpPr>
          <p:cNvPr id="6" name="CuadroTexto 5"/>
          <p:cNvSpPr txBox="1"/>
          <p:nvPr/>
        </p:nvSpPr>
        <p:spPr>
          <a:xfrm>
            <a:off x="9046217" y="5415667"/>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4239274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MANILLAS PARA RELOJES</a:t>
            </a:r>
            <a:endParaRPr lang="es-CO" dirty="0"/>
          </a:p>
        </p:txBody>
      </p:sp>
    </p:spTree>
    <p:extLst>
      <p:ext uri="{BB962C8B-B14F-4D97-AF65-F5344CB8AC3E}">
        <p14:creationId xmlns:p14="http://schemas.microsoft.com/office/powerpoint/2010/main" val="4206677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800" dirty="0">
                <a:latin typeface="Arial" panose="020B0604020202020204" pitchFamily="34" charset="0"/>
                <a:cs typeface="Arial" panose="020B0604020202020204" pitchFamily="34" charset="0"/>
              </a:rPr>
              <a:t>MODELO: </a:t>
            </a:r>
            <a:r>
              <a:rPr lang="es-ES" sz="1800" dirty="0">
                <a:latin typeface="Arial" panose="020B0604020202020204" pitchFamily="34" charset="0"/>
                <a:cs typeface="Arial" panose="020B0604020202020204" pitchFamily="34" charset="0"/>
              </a:rPr>
              <a:t>ACC-T602</a:t>
            </a:r>
            <a:endParaRPr lang="en-US" sz="1800" dirty="0">
              <a:latin typeface="Arial" panose="020B0604020202020204" pitchFamily="34" charset="0"/>
              <a:cs typeface="Arial" panose="020B0604020202020204" pitchFamily="34" charset="0"/>
            </a:endParaRPr>
          </a:p>
          <a:p>
            <a:pPr>
              <a:buFontTx/>
              <a:buChar char="-"/>
            </a:pPr>
            <a:r>
              <a:rPr lang="en-US" sz="1800" dirty="0">
                <a:latin typeface="Arial" panose="020B0604020202020204" pitchFamily="34" charset="0"/>
                <a:cs typeface="Arial" panose="020B0604020202020204" pitchFamily="34" charset="0"/>
              </a:rPr>
              <a:t>LARGO DEL CABLE: 5 MT</a:t>
            </a:r>
          </a:p>
          <a:p>
            <a:pPr>
              <a:buFontTx/>
              <a:buChar char="-"/>
            </a:pPr>
            <a:r>
              <a:rPr lang="en-US" sz="1800" dirty="0">
                <a:latin typeface="Arial" panose="020B0604020202020204" pitchFamily="34" charset="0"/>
                <a:cs typeface="Arial" panose="020B0604020202020204" pitchFamily="34" charset="0"/>
              </a:rPr>
              <a:t>ANTENA PARA USO EXCLUSIVO DEL TDT</a:t>
            </a:r>
          </a:p>
          <a:p>
            <a:pPr>
              <a:buFontTx/>
              <a:buChar char="-"/>
            </a:pPr>
            <a:r>
              <a:rPr lang="en-US" sz="1800" dirty="0">
                <a:latin typeface="Arial" panose="020B0604020202020204" pitchFamily="34" charset="0"/>
                <a:cs typeface="Arial" panose="020B0604020202020204" pitchFamily="34" charset="0"/>
              </a:rPr>
              <a:t>CUALQUIER DECODIFICADOR TDT LE SIRVE</a:t>
            </a:r>
          </a:p>
          <a:p>
            <a:pPr>
              <a:buFontTx/>
              <a:buChar char="-"/>
            </a:pPr>
            <a:r>
              <a:rPr lang="en-US" sz="1800" dirty="0">
                <a:latin typeface="Arial" panose="020B0604020202020204" pitchFamily="34" charset="0"/>
                <a:cs typeface="Arial" panose="020B0604020202020204" pitchFamily="34" charset="0"/>
              </a:rPr>
              <a:t>SIRVE PARA CUALQUIER REFERENCIA DE T.V</a:t>
            </a:r>
          </a:p>
          <a:p>
            <a:pPr>
              <a:buFontTx/>
              <a:buChar char="-"/>
            </a:pPr>
            <a:r>
              <a:rPr lang="en-US" sz="1800" dirty="0">
                <a:latin typeface="Arial" panose="020B0604020202020204" pitchFamily="34" charset="0"/>
                <a:cs typeface="Arial" panose="020B0604020202020204" pitchFamily="34" charset="0"/>
              </a:rPr>
              <a:t>SI EL T.V TIENE TDT INTEGRADO, TAMBIEN FUNCIONA</a:t>
            </a:r>
          </a:p>
          <a:p>
            <a:pPr>
              <a:buFontTx/>
              <a:buChar char="-"/>
            </a:pPr>
            <a:r>
              <a:rPr lang="en-US" sz="1800" dirty="0">
                <a:latin typeface="Arial" panose="020B0604020202020204" pitchFamily="34" charset="0"/>
                <a:cs typeface="Arial" panose="020B0604020202020204" pitchFamily="34" charset="0"/>
              </a:rPr>
              <a:t>EL CABLE ES TIPO COAXIAL</a:t>
            </a:r>
          </a:p>
          <a:p>
            <a:pPr>
              <a:buFontTx/>
              <a:buChar char="-"/>
            </a:pPr>
            <a:r>
              <a:rPr lang="en-US" sz="1800" dirty="0">
                <a:latin typeface="Arial" panose="020B0604020202020204" pitchFamily="34" charset="0"/>
                <a:cs typeface="Arial" panose="020B0604020202020204" pitchFamily="34" charset="0"/>
              </a:rPr>
              <a:t>TIENE IMAN POR DEBAJO QUE SE PEGA EN COSAS METALICAS</a:t>
            </a:r>
            <a:endParaRPr lang="es-ES" sz="18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8517963" y="2093976"/>
            <a:ext cx="2057102" cy="369332"/>
          </a:xfrm>
          <a:prstGeom prst="rect">
            <a:avLst/>
          </a:prstGeom>
          <a:noFill/>
        </p:spPr>
        <p:txBody>
          <a:bodyPr wrap="none" rtlCol="0">
            <a:spAutoFit/>
          </a:bodyPr>
          <a:lstStyle/>
          <a:p>
            <a:r>
              <a:rPr lang="en-US" dirty="0"/>
              <a:t>ANTENA TDT </a:t>
            </a:r>
            <a:r>
              <a:rPr lang="en-US" dirty="0" smtClean="0"/>
              <a:t>NIA</a:t>
            </a:r>
            <a:endParaRPr lang="en-US" dirty="0"/>
          </a:p>
        </p:txBody>
      </p:sp>
      <p:sp>
        <p:nvSpPr>
          <p:cNvPr id="6" name="CuadroTexto 5"/>
          <p:cNvSpPr txBox="1"/>
          <p:nvPr/>
        </p:nvSpPr>
        <p:spPr>
          <a:xfrm>
            <a:off x="9046217" y="5415667"/>
            <a:ext cx="1059906" cy="369332"/>
          </a:xfrm>
          <a:prstGeom prst="rect">
            <a:avLst/>
          </a:prstGeom>
          <a:noFill/>
        </p:spPr>
        <p:txBody>
          <a:bodyPr wrap="none" rtlCol="0">
            <a:spAutoFit/>
          </a:bodyPr>
          <a:lstStyle/>
          <a:p>
            <a:r>
              <a:rPr lang="es-ES" dirty="0"/>
              <a:t>$ </a:t>
            </a:r>
            <a:r>
              <a:rPr lang="es-ES" dirty="0" smtClean="0"/>
              <a:t>20.000</a:t>
            </a:r>
            <a:endParaRPr lang="en-US" dirty="0"/>
          </a:p>
        </p:txBody>
      </p:sp>
    </p:spTree>
    <p:extLst>
      <p:ext uri="{BB962C8B-B14F-4D97-AF65-F5344CB8AC3E}">
        <p14:creationId xmlns:p14="http://schemas.microsoft.com/office/powerpoint/2010/main" val="149639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ACC-PBM4</a:t>
            </a:r>
          </a:p>
          <a:p>
            <a:pPr>
              <a:buFontTx/>
              <a:buChar char="-"/>
            </a:pPr>
            <a:r>
              <a:rPr lang="es-ES" i="0" dirty="0">
                <a:solidFill>
                  <a:srgbClr val="666666"/>
                </a:solidFill>
                <a:effectLst/>
                <a:latin typeface="Arial" panose="020B0604020202020204" pitchFamily="34" charset="0"/>
                <a:cs typeface="Arial" panose="020B0604020202020204" pitchFamily="34" charset="0"/>
              </a:rPr>
              <a:t>- BANDA EN CAUCHO DE ALTA CALIDAD</a:t>
            </a:r>
            <a:r>
              <a:rPr lang="es-ES" dirty="0">
                <a:latin typeface="Arial" panose="020B0604020202020204" pitchFamily="34" charset="0"/>
                <a:cs typeface="Arial" panose="020B0604020202020204" pitchFamily="34" charset="0"/>
              </a:rPr>
              <a:t/>
            </a:r>
            <a:br>
              <a:rPr lang="es-ES" dirty="0">
                <a:latin typeface="Arial" panose="020B0604020202020204" pitchFamily="34" charset="0"/>
                <a:cs typeface="Arial" panose="020B0604020202020204" pitchFamily="34" charset="0"/>
              </a:rPr>
            </a:br>
            <a:r>
              <a:rPr lang="es-ES" dirty="0">
                <a:latin typeface="Arial" panose="020B0604020202020204" pitchFamily="34" charset="0"/>
                <a:cs typeface="Arial" panose="020B0604020202020204" pitchFamily="34" charset="0"/>
              </a:rPr>
              <a:t/>
            </a:r>
            <a:br>
              <a:rPr lang="es-ES" dirty="0">
                <a:latin typeface="Arial" panose="020B0604020202020204" pitchFamily="34" charset="0"/>
                <a:cs typeface="Arial" panose="020B0604020202020204" pitchFamily="34" charset="0"/>
              </a:rPr>
            </a:br>
            <a:r>
              <a:rPr lang="es-ES" i="0" dirty="0">
                <a:solidFill>
                  <a:srgbClr val="666666"/>
                </a:solidFill>
                <a:effectLst/>
                <a:latin typeface="Arial" panose="020B0604020202020204" pitchFamily="34" charset="0"/>
                <a:cs typeface="Arial" panose="020B0604020202020204" pitchFamily="34" charset="0"/>
              </a:rPr>
              <a:t>-PULSERA REPUESTO PARA SMARTBAND M3, M4, M5 VALOR PUBLICADO X UNIDAD</a:t>
            </a:r>
            <a:endParaRPr lang="es-ES" dirty="0">
              <a:latin typeface="Arial" panose="020B0604020202020204" pitchFamily="34" charset="0"/>
              <a:cs typeface="Arial" panose="020B0604020202020204" pitchFamily="34" charset="0"/>
            </a:endParaRPr>
          </a:p>
          <a:p>
            <a:pPr marL="0" indent="0">
              <a:buNone/>
            </a:pPr>
            <a:endParaRPr lang="es-ES" dirty="0"/>
          </a:p>
        </p:txBody>
      </p:sp>
      <p:sp>
        <p:nvSpPr>
          <p:cNvPr id="5" name="CuadroTexto 4"/>
          <p:cNvSpPr txBox="1"/>
          <p:nvPr/>
        </p:nvSpPr>
        <p:spPr>
          <a:xfrm>
            <a:off x="8179313" y="2093976"/>
            <a:ext cx="2793714" cy="369332"/>
          </a:xfrm>
          <a:prstGeom prst="rect">
            <a:avLst/>
          </a:prstGeom>
          <a:noFill/>
        </p:spPr>
        <p:txBody>
          <a:bodyPr wrap="none" rtlCol="0">
            <a:spAutoFit/>
          </a:bodyPr>
          <a:lstStyle/>
          <a:p>
            <a:r>
              <a:rPr lang="en-US" dirty="0"/>
              <a:t>MANILLA DE BANDA M4</a:t>
            </a:r>
          </a:p>
        </p:txBody>
      </p:sp>
      <p:sp>
        <p:nvSpPr>
          <p:cNvPr id="6" name="CuadroTexto 5"/>
          <p:cNvSpPr txBox="1"/>
          <p:nvPr/>
        </p:nvSpPr>
        <p:spPr>
          <a:xfrm>
            <a:off x="9046217" y="5415667"/>
            <a:ext cx="1059906" cy="369332"/>
          </a:xfrm>
          <a:prstGeom prst="rect">
            <a:avLst/>
          </a:prstGeom>
          <a:noFill/>
        </p:spPr>
        <p:txBody>
          <a:bodyPr wrap="none" rtlCol="0">
            <a:spAutoFit/>
          </a:bodyPr>
          <a:lstStyle/>
          <a:p>
            <a:r>
              <a:rPr lang="es-ES" dirty="0"/>
              <a:t>$ 10.000</a:t>
            </a:r>
            <a:endParaRPr lang="en-US" dirty="0"/>
          </a:p>
        </p:txBody>
      </p:sp>
      <p:pic>
        <p:nvPicPr>
          <p:cNvPr id="7" name="Imagen 6">
            <a:extLst>
              <a:ext uri="{FF2B5EF4-FFF2-40B4-BE49-F238E27FC236}">
                <a16:creationId xmlns:a16="http://schemas.microsoft.com/office/drawing/2014/main" id="{87C97784-EB3E-F204-E91A-3BD4248CD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416" y="1838738"/>
            <a:ext cx="4115507" cy="4115507"/>
          </a:xfrm>
          <a:prstGeom prst="rect">
            <a:avLst/>
          </a:prstGeom>
        </p:spPr>
      </p:pic>
    </p:spTree>
    <p:extLst>
      <p:ext uri="{BB962C8B-B14F-4D97-AF65-F5344CB8AC3E}">
        <p14:creationId xmlns:p14="http://schemas.microsoft.com/office/powerpoint/2010/main" val="131199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800" dirty="0">
                <a:latin typeface="Arial" panose="020B0604020202020204" pitchFamily="34" charset="0"/>
                <a:cs typeface="Arial" panose="020B0604020202020204" pitchFamily="34" charset="0"/>
              </a:rPr>
              <a:t>MODELO: </a:t>
            </a:r>
            <a:r>
              <a:rPr lang="en-US" sz="1800" dirty="0">
                <a:latin typeface="Arial" panose="020B0604020202020204" pitchFamily="34" charset="0"/>
                <a:cs typeface="Arial" panose="020B0604020202020204" pitchFamily="34" charset="0"/>
              </a:rPr>
              <a:t>ACC-BDXWL1</a:t>
            </a:r>
          </a:p>
          <a:p>
            <a:pPr>
              <a:buFontTx/>
              <a:buChar char="-"/>
            </a:pPr>
            <a:r>
              <a:rPr lang="es-ES" sz="1800" i="0" dirty="0">
                <a:solidFill>
                  <a:srgbClr val="666666"/>
                </a:solidFill>
                <a:effectLst/>
                <a:latin typeface="Arial" panose="020B0604020202020204" pitchFamily="34" charset="0"/>
                <a:cs typeface="Arial" panose="020B0604020202020204" pitchFamily="34" charset="0"/>
              </a:rPr>
              <a:t>BANDA EN CAUCHO DE ALTA CALIDAD</a:t>
            </a:r>
          </a:p>
          <a:p>
            <a:pPr>
              <a:buFontTx/>
              <a:buChar char="-"/>
            </a:pPr>
            <a:r>
              <a:rPr lang="es-ES" sz="1800" i="0" dirty="0">
                <a:solidFill>
                  <a:srgbClr val="666666"/>
                </a:solidFill>
                <a:effectLst/>
                <a:latin typeface="Arial" panose="020B0604020202020204" pitchFamily="34" charset="0"/>
                <a:cs typeface="Arial" panose="020B0604020202020204" pitchFamily="34" charset="0"/>
              </a:rPr>
              <a:t>PULSERA REPUESTO PARA SMARTBAND XIAOMI WATCH LITE 1 VALOR PUBLICADO X UNIDAD</a:t>
            </a:r>
            <a:endParaRPr lang="es-ES" dirty="0"/>
          </a:p>
          <a:p>
            <a:pPr marL="0" indent="0">
              <a:buNone/>
            </a:pPr>
            <a:endParaRPr lang="es-ES" dirty="0"/>
          </a:p>
        </p:txBody>
      </p:sp>
      <p:sp>
        <p:nvSpPr>
          <p:cNvPr id="5" name="CuadroTexto 4"/>
          <p:cNvSpPr txBox="1"/>
          <p:nvPr/>
        </p:nvSpPr>
        <p:spPr>
          <a:xfrm>
            <a:off x="6638695" y="2191190"/>
            <a:ext cx="4902561" cy="369332"/>
          </a:xfrm>
          <a:prstGeom prst="rect">
            <a:avLst/>
          </a:prstGeom>
          <a:noFill/>
        </p:spPr>
        <p:txBody>
          <a:bodyPr wrap="none" rtlCol="0">
            <a:spAutoFit/>
          </a:bodyPr>
          <a:lstStyle/>
          <a:p>
            <a:r>
              <a:rPr lang="en-US" dirty="0"/>
              <a:t>MANILLA DE BANDA XIAOMI WATCH LITE 1</a:t>
            </a:r>
          </a:p>
        </p:txBody>
      </p:sp>
      <p:sp>
        <p:nvSpPr>
          <p:cNvPr id="6" name="CuadroTexto 5"/>
          <p:cNvSpPr txBox="1"/>
          <p:nvPr/>
        </p:nvSpPr>
        <p:spPr>
          <a:xfrm>
            <a:off x="9046217" y="5415667"/>
            <a:ext cx="1059906" cy="369332"/>
          </a:xfrm>
          <a:prstGeom prst="rect">
            <a:avLst/>
          </a:prstGeom>
          <a:noFill/>
        </p:spPr>
        <p:txBody>
          <a:bodyPr wrap="none" rtlCol="0">
            <a:spAutoFit/>
          </a:bodyPr>
          <a:lstStyle/>
          <a:p>
            <a:r>
              <a:rPr lang="es-ES" dirty="0"/>
              <a:t>$ 25.000</a:t>
            </a:r>
            <a:endParaRPr lang="en-US" dirty="0"/>
          </a:p>
        </p:txBody>
      </p:sp>
      <p:pic>
        <p:nvPicPr>
          <p:cNvPr id="7" name="Imagen 6">
            <a:extLst>
              <a:ext uri="{FF2B5EF4-FFF2-40B4-BE49-F238E27FC236}">
                <a16:creationId xmlns:a16="http://schemas.microsoft.com/office/drawing/2014/main" id="{E855D87F-FCBC-1B05-992A-40D04A692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279" y="2425731"/>
            <a:ext cx="3174602" cy="3174602"/>
          </a:xfrm>
          <a:prstGeom prst="rect">
            <a:avLst/>
          </a:prstGeom>
        </p:spPr>
      </p:pic>
    </p:spTree>
    <p:extLst>
      <p:ext uri="{BB962C8B-B14F-4D97-AF65-F5344CB8AC3E}">
        <p14:creationId xmlns:p14="http://schemas.microsoft.com/office/powerpoint/2010/main" val="58136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ILUMINACION</a:t>
            </a:r>
            <a:endParaRPr lang="es-CO" dirty="0"/>
          </a:p>
        </p:txBody>
      </p:sp>
    </p:spTree>
    <p:extLst>
      <p:ext uri="{BB962C8B-B14F-4D97-AF65-F5344CB8AC3E}">
        <p14:creationId xmlns:p14="http://schemas.microsoft.com/office/powerpoint/2010/main" val="3120537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Términos y condiciones</a:t>
            </a:r>
            <a:endParaRPr lang="en-US" dirty="0"/>
          </a:p>
        </p:txBody>
      </p:sp>
      <p:sp>
        <p:nvSpPr>
          <p:cNvPr id="3" name="Marcador de contenido 2"/>
          <p:cNvSpPr>
            <a:spLocks noGrp="1"/>
          </p:cNvSpPr>
          <p:nvPr>
            <p:ph idx="1"/>
          </p:nvPr>
        </p:nvSpPr>
        <p:spPr/>
        <p:txBody>
          <a:bodyPr/>
          <a:lstStyle/>
          <a:p>
            <a:pPr algn="just"/>
            <a:r>
              <a:rPr lang="es-ES" dirty="0">
                <a:latin typeface="Arial" panose="020B0604020202020204" pitchFamily="34" charset="0"/>
                <a:cs typeface="Arial" panose="020B0604020202020204" pitchFamily="34" charset="0"/>
              </a:rPr>
              <a:t>Por cuestiones del COVID-19, las entregas pueden demorarse dependiendo de nuestro proveedor, y teniendo en cuenta la disponibilidad que el producto tenga en bodega. Le pedimos paciencia en caso de que alguno se encuentre en Estado “No Disponible”.</a:t>
            </a:r>
          </a:p>
          <a:p>
            <a:pPr algn="just"/>
            <a:r>
              <a:rPr lang="es-ES" dirty="0">
                <a:latin typeface="Arial" panose="020B0604020202020204" pitchFamily="34" charset="0"/>
                <a:cs typeface="Arial" panose="020B0604020202020204" pitchFamily="34" charset="0"/>
              </a:rPr>
              <a:t>Realizamos domicilio (SOLO DISPONIBLE EN LA CIUDAD DE CALI), con un coste dependiendo del barrio en donde se encuentre localizado, por ende al momento de la cotización ya incluye este servicio, siempre y cuando el cliente lo desee.</a:t>
            </a:r>
          </a:p>
          <a:p>
            <a:pPr algn="just"/>
            <a:r>
              <a:rPr lang="es-ES" dirty="0">
                <a:latin typeface="Arial" panose="020B0604020202020204" pitchFamily="34" charset="0"/>
                <a:cs typeface="Arial" panose="020B0604020202020204" pitchFamily="34" charset="0"/>
              </a:rPr>
              <a:t>Accesorios originales solo se consiguen en TIENDAS OFICIALES de las marcas o AUTORIZADAS, nunca compre un producto porque se lo vendan como el original.</a:t>
            </a:r>
          </a:p>
          <a:p>
            <a:pPr algn="just"/>
            <a:r>
              <a:rPr lang="es-ES" dirty="0">
                <a:latin typeface="Arial" panose="020B0604020202020204" pitchFamily="34" charset="0"/>
                <a:cs typeface="Arial" panose="020B0604020202020204" pitchFamily="34" charset="0"/>
              </a:rPr>
              <a:t>Al momento de un domicilio revise que el producto funcione, en caso de que no comuníquese con nuestra línea de atención +(57)3185313379, solo se revisan reclamos el mismo </a:t>
            </a:r>
            <a:r>
              <a:rPr lang="es-ES" dirty="0" err="1">
                <a:latin typeface="Arial" panose="020B0604020202020204" pitchFamily="34" charset="0"/>
                <a:cs typeface="Arial" panose="020B0604020202020204" pitchFamily="34" charset="0"/>
              </a:rPr>
              <a:t>dia</a:t>
            </a:r>
            <a:r>
              <a:rPr lang="es-ES" dirty="0">
                <a:latin typeface="Arial" panose="020B0604020202020204" pitchFamily="34" charset="0"/>
                <a:cs typeface="Arial" panose="020B0604020202020204" pitchFamily="34" charset="0"/>
              </a:rPr>
              <a:t> de la compra.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716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ACC-ULL</a:t>
            </a:r>
          </a:p>
          <a:p>
            <a:pPr>
              <a:buFontTx/>
              <a:buChar char="-"/>
            </a:pPr>
            <a:r>
              <a:rPr lang="es-ES" b="0" i="0" dirty="0">
                <a:solidFill>
                  <a:srgbClr val="333333"/>
                </a:solidFill>
                <a:effectLst/>
                <a:latin typeface="Arial" panose="020B0604020202020204" pitchFamily="34" charset="0"/>
                <a:cs typeface="Arial" panose="020B0604020202020204" pitchFamily="34" charset="0"/>
              </a:rPr>
              <a:t>ESTA MINI LÁMPARA LED USB ES PERFECTA PARA AQUELLOS QUE TRABAJAN POR LA NOCHE O AQUELLOS QUE NECESITAN DISPONER DE UNA LUZ AUXILIAR SIEMPRE. </a:t>
            </a:r>
          </a:p>
          <a:p>
            <a:pPr>
              <a:buFontTx/>
              <a:buChar char="-"/>
            </a:pPr>
            <a:r>
              <a:rPr lang="es-ES" b="0" i="0" dirty="0">
                <a:solidFill>
                  <a:srgbClr val="333333"/>
                </a:solidFill>
                <a:effectLst/>
                <a:latin typeface="Arial" panose="020B0604020202020204" pitchFamily="34" charset="0"/>
                <a:cs typeface="Arial" panose="020B0604020202020204" pitchFamily="34" charset="0"/>
              </a:rPr>
              <a:t>PUEDES ENCHUFARLA A TU ORDENADOR, A UNA BATERÍA PORTÁTIL O A CUALQUIER OTRO PUERTO USB QUE CONSIDERES QUE TE SERÁ ÚTIL.</a:t>
            </a:r>
            <a:r>
              <a:rPr lang="es-ES" dirty="0">
                <a:latin typeface="Arial" panose="020B0604020202020204" pitchFamily="34" charset="0"/>
                <a:cs typeface="Arial" panose="020B0604020202020204" pitchFamily="34" charset="0"/>
              </a:rPr>
              <a:t/>
            </a:r>
            <a:br>
              <a:rPr lang="es-ES" dirty="0">
                <a:latin typeface="Arial" panose="020B0604020202020204" pitchFamily="34" charset="0"/>
                <a:cs typeface="Arial" panose="020B0604020202020204" pitchFamily="34" charset="0"/>
              </a:rPr>
            </a:br>
            <a:r>
              <a:rPr lang="es-ES" b="0" i="0" dirty="0">
                <a:solidFill>
                  <a:srgbClr val="333333"/>
                </a:solidFill>
                <a:effectLst/>
                <a:latin typeface="Arial" panose="020B0604020202020204" pitchFamily="34" charset="0"/>
                <a:cs typeface="Arial" panose="020B0604020202020204" pitchFamily="34" charset="0"/>
              </a:rPr>
              <a:t>NO NECESITA MANTENIMIENTO NI BATERÍAS, SU FUNCIONAMIENTO ES MEDIANTE UN PUERTO USB.</a:t>
            </a:r>
            <a:endParaRPr lang="es-ES" dirty="0">
              <a:latin typeface="Arial" panose="020B0604020202020204" pitchFamily="34" charset="0"/>
              <a:cs typeface="Arial" panose="020B0604020202020204" pitchFamily="34" charset="0"/>
            </a:endParaRPr>
          </a:p>
          <a:p>
            <a:pPr marL="0" indent="0">
              <a:buNone/>
            </a:pPr>
            <a:endParaRPr lang="es-ES" dirty="0"/>
          </a:p>
        </p:txBody>
      </p:sp>
      <p:sp>
        <p:nvSpPr>
          <p:cNvPr id="5" name="CuadroTexto 4"/>
          <p:cNvSpPr txBox="1"/>
          <p:nvPr/>
        </p:nvSpPr>
        <p:spPr>
          <a:xfrm>
            <a:off x="8179313" y="2093976"/>
            <a:ext cx="2778581" cy="369332"/>
          </a:xfrm>
          <a:prstGeom prst="rect">
            <a:avLst/>
          </a:prstGeom>
          <a:noFill/>
        </p:spPr>
        <p:txBody>
          <a:bodyPr wrap="none" rtlCol="0">
            <a:spAutoFit/>
          </a:bodyPr>
          <a:lstStyle/>
          <a:p>
            <a:r>
              <a:rPr lang="en-US" dirty="0"/>
              <a:t>MINI LAMPARA USB LED</a:t>
            </a:r>
          </a:p>
        </p:txBody>
      </p:sp>
      <p:sp>
        <p:nvSpPr>
          <p:cNvPr id="6" name="CuadroTexto 5"/>
          <p:cNvSpPr txBox="1"/>
          <p:nvPr/>
        </p:nvSpPr>
        <p:spPr>
          <a:xfrm>
            <a:off x="9046217" y="5415667"/>
            <a:ext cx="1059906" cy="369332"/>
          </a:xfrm>
          <a:prstGeom prst="rect">
            <a:avLst/>
          </a:prstGeom>
          <a:noFill/>
        </p:spPr>
        <p:txBody>
          <a:bodyPr wrap="none" rtlCol="0">
            <a:spAutoFit/>
          </a:bodyPr>
          <a:lstStyle/>
          <a:p>
            <a:r>
              <a:rPr lang="es-ES" dirty="0"/>
              <a:t>$ 12.000</a:t>
            </a:r>
            <a:endParaRPr lang="en-US" dirty="0"/>
          </a:p>
        </p:txBody>
      </p:sp>
      <p:pic>
        <p:nvPicPr>
          <p:cNvPr id="7" name="Imagen 6">
            <a:extLst>
              <a:ext uri="{FF2B5EF4-FFF2-40B4-BE49-F238E27FC236}">
                <a16:creationId xmlns:a16="http://schemas.microsoft.com/office/drawing/2014/main" id="{7E373A16-DD96-29DA-C296-F85FC6365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433" y="2093976"/>
            <a:ext cx="3903473" cy="3903473"/>
          </a:xfrm>
          <a:prstGeom prst="rect">
            <a:avLst/>
          </a:prstGeom>
        </p:spPr>
      </p:pic>
    </p:spTree>
    <p:extLst>
      <p:ext uri="{BB962C8B-B14F-4D97-AF65-F5344CB8AC3E}">
        <p14:creationId xmlns:p14="http://schemas.microsoft.com/office/powerpoint/2010/main" val="3491008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ACCTLED</a:t>
            </a:r>
          </a:p>
          <a:p>
            <a:pPr>
              <a:buFontTx/>
              <a:buChar char="-"/>
            </a:pPr>
            <a:r>
              <a:rPr lang="en-US" sz="1600" dirty="0">
                <a:latin typeface="Arial" panose="020B0604020202020204" pitchFamily="34" charset="0"/>
                <a:cs typeface="Arial" panose="020B0604020202020204" pitchFamily="34" charset="0"/>
              </a:rPr>
              <a:t>CINTA LED QUE SE UTILIZA PARA ILUMINAR DIFERENTES AMBIENTES</a:t>
            </a:r>
          </a:p>
          <a:p>
            <a:pPr>
              <a:buFontTx/>
              <a:buChar char="-"/>
            </a:pPr>
            <a:r>
              <a:rPr lang="en-US" sz="1600" dirty="0">
                <a:latin typeface="Arial" panose="020B0604020202020204" pitchFamily="34" charset="0"/>
                <a:cs typeface="Arial" panose="020B0604020202020204" pitchFamily="34" charset="0"/>
              </a:rPr>
              <a:t>TIENE UN LARGO DE 5 METROS</a:t>
            </a:r>
          </a:p>
          <a:p>
            <a:pPr>
              <a:buFontTx/>
              <a:buChar char="-"/>
            </a:pPr>
            <a:r>
              <a:rPr lang="en-US" sz="1600" dirty="0">
                <a:latin typeface="Arial" panose="020B0604020202020204" pitchFamily="34" charset="0"/>
                <a:cs typeface="Arial" panose="020B0604020202020204" pitchFamily="34" charset="0"/>
              </a:rPr>
              <a:t>INCLUYE UN ADHESIVO PARA PEGARLO EN UNA SUPERFICIE</a:t>
            </a:r>
          </a:p>
          <a:p>
            <a:pPr>
              <a:buFontTx/>
              <a:buChar char="-"/>
            </a:pPr>
            <a:r>
              <a:rPr lang="en-US" sz="1600" dirty="0">
                <a:latin typeface="Arial" panose="020B0604020202020204" pitchFamily="34" charset="0"/>
                <a:cs typeface="Arial" panose="020B0604020202020204" pitchFamily="34" charset="0"/>
              </a:rPr>
              <a:t>FUENTE DE LUZ: LED</a:t>
            </a:r>
          </a:p>
          <a:p>
            <a:pPr>
              <a:buFontTx/>
              <a:buChar char="-"/>
            </a:pPr>
            <a:r>
              <a:rPr lang="en-US" sz="1600" dirty="0">
                <a:latin typeface="Arial" panose="020B0604020202020204" pitchFamily="34" charset="0"/>
                <a:cs typeface="Arial" panose="020B0604020202020204" pitchFamily="34" charset="0"/>
              </a:rPr>
              <a:t>FUENTE DE ALIMENTACION: DC 12V / 2AMP</a:t>
            </a:r>
          </a:p>
          <a:p>
            <a:pPr>
              <a:buFontTx/>
              <a:buChar char="-"/>
            </a:pPr>
            <a:r>
              <a:rPr lang="en-US" sz="1600" dirty="0">
                <a:latin typeface="Arial" panose="020B0604020202020204" pitchFamily="34" charset="0"/>
                <a:cs typeface="Arial" panose="020B0604020202020204" pitchFamily="34" charset="0"/>
              </a:rPr>
              <a:t>INCLUYE: CONTROL, ADAPTADOR, CINTA LED</a:t>
            </a:r>
          </a:p>
          <a:p>
            <a:pPr>
              <a:buFontTx/>
              <a:buChar char="-"/>
            </a:pPr>
            <a:r>
              <a:rPr lang="en-US" sz="1600" dirty="0">
                <a:latin typeface="Arial" panose="020B0604020202020204" pitchFamily="34" charset="0"/>
                <a:cs typeface="Arial" panose="020B0604020202020204" pitchFamily="34" charset="0"/>
              </a:rPr>
              <a:t>EL COLOR ES RGB, ATRAVEZ DEL CONTROL PUEDE MANEJAR LOS COLORES Y SU INTENSIDAD</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824679" y="2108288"/>
            <a:ext cx="1377941" cy="369332"/>
          </a:xfrm>
          <a:prstGeom prst="rect">
            <a:avLst/>
          </a:prstGeom>
          <a:noFill/>
        </p:spPr>
        <p:txBody>
          <a:bodyPr wrap="none" rtlCol="0">
            <a:spAutoFit/>
          </a:bodyPr>
          <a:lstStyle/>
          <a:p>
            <a:r>
              <a:rPr lang="en-US" dirty="0"/>
              <a:t>CINTA LED</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$ 45.000</a:t>
            </a:r>
            <a:endParaRPr lang="en-US" dirty="0"/>
          </a:p>
        </p:txBody>
      </p:sp>
    </p:spTree>
    <p:extLst>
      <p:ext uri="{BB962C8B-B14F-4D97-AF65-F5344CB8AC3E}">
        <p14:creationId xmlns:p14="http://schemas.microsoft.com/office/powerpoint/2010/main" val="812910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ACCTLED-USB</a:t>
            </a:r>
          </a:p>
          <a:p>
            <a:pPr>
              <a:buFontTx/>
              <a:buChar char="-"/>
            </a:pPr>
            <a:r>
              <a:rPr lang="en-US" sz="1600" dirty="0">
                <a:latin typeface="Arial" panose="020B0604020202020204" pitchFamily="34" charset="0"/>
                <a:cs typeface="Arial" panose="020B0604020202020204" pitchFamily="34" charset="0"/>
              </a:rPr>
              <a:t>CINTA LED QUE SE UTILIZA PARA ILUMINAR DIFERENTES AMBIENTES</a:t>
            </a:r>
          </a:p>
          <a:p>
            <a:pPr>
              <a:buFontTx/>
              <a:buChar char="-"/>
            </a:pPr>
            <a:r>
              <a:rPr lang="en-US" sz="1600" dirty="0">
                <a:latin typeface="Arial" panose="020B0604020202020204" pitchFamily="34" charset="0"/>
                <a:cs typeface="Arial" panose="020B0604020202020204" pitchFamily="34" charset="0"/>
              </a:rPr>
              <a:t>TIENE UN LARGO DE 5 METROS</a:t>
            </a:r>
          </a:p>
          <a:p>
            <a:pPr>
              <a:buFontTx/>
              <a:buChar char="-"/>
            </a:pPr>
            <a:r>
              <a:rPr lang="en-US" sz="1600" dirty="0">
                <a:latin typeface="Arial" panose="020B0604020202020204" pitchFamily="34" charset="0"/>
                <a:cs typeface="Arial" panose="020B0604020202020204" pitchFamily="34" charset="0"/>
              </a:rPr>
              <a:t>INCLUYE UN ADHESIVO PARA PEGARLO EN UNA SUPERFICIE</a:t>
            </a:r>
          </a:p>
          <a:p>
            <a:pPr>
              <a:buFontTx/>
              <a:buChar char="-"/>
            </a:pPr>
            <a:r>
              <a:rPr lang="en-US" sz="1600" dirty="0">
                <a:latin typeface="Arial" panose="020B0604020202020204" pitchFamily="34" charset="0"/>
                <a:cs typeface="Arial" panose="020B0604020202020204" pitchFamily="34" charset="0"/>
              </a:rPr>
              <a:t>FUENTE DE LUZ: LED</a:t>
            </a:r>
          </a:p>
          <a:p>
            <a:pPr>
              <a:buFontTx/>
              <a:buChar char="-"/>
            </a:pPr>
            <a:r>
              <a:rPr lang="en-US" sz="1600" dirty="0">
                <a:latin typeface="Arial" panose="020B0604020202020204" pitchFamily="34" charset="0"/>
                <a:cs typeface="Arial" panose="020B0604020202020204" pitchFamily="34" charset="0"/>
              </a:rPr>
              <a:t>FUENTE DE ALIMENTACION: PUERTO USB</a:t>
            </a:r>
          </a:p>
          <a:p>
            <a:pPr>
              <a:buFontTx/>
              <a:buChar char="-"/>
            </a:pPr>
            <a:r>
              <a:rPr lang="en-US" sz="1600" dirty="0">
                <a:latin typeface="Arial" panose="020B0604020202020204" pitchFamily="34" charset="0"/>
                <a:cs typeface="Arial" panose="020B0604020202020204" pitchFamily="34" charset="0"/>
              </a:rPr>
              <a:t>INCLUYE: CONTROL, CINTA LED</a:t>
            </a:r>
          </a:p>
          <a:p>
            <a:pPr>
              <a:buFontTx/>
              <a:buChar char="-"/>
            </a:pPr>
            <a:r>
              <a:rPr lang="en-US" sz="1600" dirty="0">
                <a:latin typeface="Arial" panose="020B0604020202020204" pitchFamily="34" charset="0"/>
                <a:cs typeface="Arial" panose="020B0604020202020204" pitchFamily="34" charset="0"/>
              </a:rPr>
              <a:t>EL COLOR ES RGB, ATRAVEZ DEL CONTROL PUEDE MANEJAR LOS COLORES Y SU INTENSIDAD</a:t>
            </a:r>
            <a:endParaRPr lang="es-ES" sz="28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298090" y="2093976"/>
            <a:ext cx="2431115" cy="369332"/>
          </a:xfrm>
          <a:prstGeom prst="rect">
            <a:avLst/>
          </a:prstGeom>
          <a:noFill/>
        </p:spPr>
        <p:txBody>
          <a:bodyPr wrap="none" rtlCol="0">
            <a:spAutoFit/>
          </a:bodyPr>
          <a:lstStyle/>
          <a:p>
            <a:r>
              <a:rPr lang="en-US" dirty="0"/>
              <a:t>CINTA LED CON USB</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$ 55.000</a:t>
            </a:r>
            <a:endParaRPr lang="en-US" dirty="0"/>
          </a:p>
        </p:txBody>
      </p:sp>
    </p:spTree>
    <p:extLst>
      <p:ext uri="{BB962C8B-B14F-4D97-AF65-F5344CB8AC3E}">
        <p14:creationId xmlns:p14="http://schemas.microsoft.com/office/powerpoint/2010/main" val="203822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IL-AL12</a:t>
            </a:r>
          </a:p>
          <a:p>
            <a:pPr>
              <a:buFontTx/>
              <a:buChar char="-"/>
            </a:pPr>
            <a:r>
              <a:rPr lang="es-ES" sz="1200" dirty="0"/>
              <a:t>MARCA: GENERICO</a:t>
            </a:r>
          </a:p>
          <a:p>
            <a:pPr>
              <a:buFontTx/>
              <a:buChar char="-"/>
            </a:pPr>
            <a:r>
              <a:rPr lang="es-ES" sz="1200" dirty="0"/>
              <a:t>ANCHO MAXIMO DEL CELULAR: 15 CM</a:t>
            </a:r>
          </a:p>
          <a:p>
            <a:pPr>
              <a:buFontTx/>
              <a:buChar char="-"/>
            </a:pPr>
            <a:r>
              <a:rPr lang="es-ES" sz="1200" dirty="0"/>
              <a:t>ALTO MAXIMO DEL CELULAR: SMARTPHONE, TABLET Y IPHONE</a:t>
            </a:r>
          </a:p>
          <a:p>
            <a:pPr>
              <a:buFontTx/>
              <a:buChar char="-"/>
            </a:pPr>
            <a:r>
              <a:rPr lang="es-ES" sz="1200" dirty="0"/>
              <a:t>MATERIAL: </a:t>
            </a:r>
            <a:r>
              <a:rPr lang="en-US" sz="1200" dirty="0"/>
              <a:t>PASTA</a:t>
            </a:r>
          </a:p>
          <a:p>
            <a:pPr>
              <a:buFontTx/>
              <a:buChar char="-"/>
            </a:pPr>
            <a:r>
              <a:rPr lang="es-ES" sz="1200" dirty="0"/>
              <a:t>NIVELES DE INTENSIDAD: 3</a:t>
            </a:r>
          </a:p>
          <a:p>
            <a:pPr>
              <a:buFontTx/>
              <a:buChar char="-"/>
            </a:pPr>
            <a:r>
              <a:rPr lang="es-ES" sz="1200" dirty="0"/>
              <a:t>ALTO DEL ARO: 9.5 CM</a:t>
            </a:r>
          </a:p>
          <a:p>
            <a:pPr>
              <a:buFontTx/>
              <a:buChar char="-"/>
            </a:pPr>
            <a:r>
              <a:rPr lang="es-ES" sz="1200" dirty="0"/>
              <a:t>FLEXIBILIDAD EN POSICION: NO</a:t>
            </a:r>
          </a:p>
          <a:p>
            <a:pPr>
              <a:buFontTx/>
              <a:buChar char="-"/>
            </a:pPr>
            <a:r>
              <a:rPr lang="es-ES" sz="1200" dirty="0"/>
              <a:t>SOPORTE PARA AUTOMOVIL: NO</a:t>
            </a:r>
          </a:p>
          <a:p>
            <a:pPr>
              <a:buFontTx/>
              <a:buChar char="-"/>
            </a:pPr>
            <a:r>
              <a:rPr lang="es-ES" sz="1200" dirty="0"/>
              <a:t>TIPO DE CARGA: USB</a:t>
            </a:r>
          </a:p>
          <a:p>
            <a:pPr>
              <a:buFontTx/>
              <a:buChar char="-"/>
            </a:pPr>
            <a:r>
              <a:rPr lang="es-ES" sz="1200" dirty="0"/>
              <a:t>INCLUYE TRIPODE: NO</a:t>
            </a:r>
          </a:p>
          <a:p>
            <a:pPr>
              <a:buFontTx/>
              <a:buChar char="-"/>
            </a:pPr>
            <a:r>
              <a:rPr lang="es-ES" sz="1200" dirty="0"/>
              <a:t>DIAMETRO: 20 CM</a:t>
            </a:r>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6848499" y="2121408"/>
            <a:ext cx="5455340" cy="369332"/>
          </a:xfrm>
          <a:prstGeom prst="rect">
            <a:avLst/>
          </a:prstGeom>
          <a:noFill/>
        </p:spPr>
        <p:txBody>
          <a:bodyPr wrap="none" rtlCol="0">
            <a:spAutoFit/>
          </a:bodyPr>
          <a:lstStyle/>
          <a:p>
            <a:r>
              <a:rPr lang="es-ES" dirty="0"/>
              <a:t>ARO DE LUZ PEQUEÑO CON ILUMINACION LED</a:t>
            </a:r>
            <a:endParaRPr lang="en-US" dirty="0"/>
          </a:p>
        </p:txBody>
      </p:sp>
      <p:sp>
        <p:nvSpPr>
          <p:cNvPr id="6" name="CuadroTexto 5"/>
          <p:cNvSpPr txBox="1"/>
          <p:nvPr/>
        </p:nvSpPr>
        <p:spPr>
          <a:xfrm>
            <a:off x="9046216" y="5388235"/>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293041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IL-LM20</a:t>
            </a:r>
            <a:endParaRPr lang="en-US" sz="1200" dirty="0"/>
          </a:p>
          <a:p>
            <a:pPr>
              <a:buFontTx/>
              <a:buChar char="-"/>
            </a:pPr>
            <a:r>
              <a:rPr lang="es-ES" sz="1200" dirty="0"/>
              <a:t>MARCA: GENERICO</a:t>
            </a:r>
          </a:p>
          <a:p>
            <a:pPr>
              <a:buFontTx/>
              <a:buChar char="-"/>
            </a:pPr>
            <a:r>
              <a:rPr lang="es-ES" sz="1200" dirty="0"/>
              <a:t>ANCHO DEL BOMBILLO: 9 CM</a:t>
            </a:r>
          </a:p>
          <a:p>
            <a:pPr>
              <a:buFontTx/>
              <a:buChar char="-"/>
            </a:pPr>
            <a:r>
              <a:rPr lang="es-ES" sz="1200" dirty="0"/>
              <a:t>ALTO MAXIMO DEL CELULAR: N/A</a:t>
            </a:r>
          </a:p>
          <a:p>
            <a:pPr>
              <a:buFontTx/>
              <a:buChar char="-"/>
            </a:pPr>
            <a:r>
              <a:rPr lang="es-ES" sz="1200" dirty="0"/>
              <a:t>MATERIAL:  PC - ABS</a:t>
            </a:r>
            <a:endParaRPr lang="en-US" sz="1200" dirty="0"/>
          </a:p>
          <a:p>
            <a:pPr>
              <a:buFontTx/>
              <a:buChar char="-"/>
            </a:pPr>
            <a:r>
              <a:rPr lang="es-ES" sz="1200" dirty="0"/>
              <a:t>VOLTAJE: 100 – 240 V / 50 – 60 Hz</a:t>
            </a:r>
          </a:p>
          <a:p>
            <a:pPr>
              <a:buFontTx/>
              <a:buChar char="-"/>
            </a:pPr>
            <a:r>
              <a:rPr lang="es-ES" sz="1200" dirty="0"/>
              <a:t>FUERZA: 12 W</a:t>
            </a:r>
          </a:p>
          <a:p>
            <a:pPr>
              <a:buFontTx/>
              <a:buChar char="-"/>
            </a:pPr>
            <a:r>
              <a:rPr lang="es-ES" sz="1200" dirty="0"/>
              <a:t>INTENSIDAD LED: 7 W</a:t>
            </a:r>
          </a:p>
          <a:p>
            <a:pPr>
              <a:buFontTx/>
              <a:buChar char="-"/>
            </a:pPr>
            <a:r>
              <a:rPr lang="es-ES" sz="1200" dirty="0"/>
              <a:t>INTENSIDAD RGB: 5 W</a:t>
            </a:r>
          </a:p>
          <a:p>
            <a:pPr>
              <a:buFontTx/>
              <a:buChar char="-"/>
            </a:pPr>
            <a:r>
              <a:rPr lang="es-ES" sz="1200" dirty="0"/>
              <a:t>INTENSIDAD DEL ALTAVOZ: 3 W</a:t>
            </a:r>
          </a:p>
          <a:p>
            <a:pPr>
              <a:buFontTx/>
              <a:buChar char="-"/>
            </a:pPr>
            <a:r>
              <a:rPr lang="es-ES" sz="1200" dirty="0"/>
              <a:t>TIPO DE CARGA: PLAFON</a:t>
            </a:r>
          </a:p>
          <a:p>
            <a:pPr>
              <a:buFontTx/>
              <a:buChar char="-"/>
            </a:pPr>
            <a:r>
              <a:rPr lang="es-ES" sz="1200" dirty="0"/>
              <a:t>RANGO MAXIMO: 10 MT</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637176" y="2093307"/>
            <a:ext cx="3877985" cy="369332"/>
          </a:xfrm>
          <a:prstGeom prst="rect">
            <a:avLst/>
          </a:prstGeom>
          <a:noFill/>
        </p:spPr>
        <p:txBody>
          <a:bodyPr wrap="none" rtlCol="0">
            <a:spAutoFit/>
          </a:bodyPr>
          <a:lstStyle/>
          <a:p>
            <a:r>
              <a:rPr lang="en-US" dirty="0"/>
              <a:t>BOMBILLO LED MUSIC BULB/APP</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$ 25.000</a:t>
            </a:r>
            <a:endParaRPr lang="en-US" dirty="0"/>
          </a:p>
        </p:txBody>
      </p:sp>
    </p:spTree>
    <p:extLst>
      <p:ext uri="{BB962C8B-B14F-4D97-AF65-F5344CB8AC3E}">
        <p14:creationId xmlns:p14="http://schemas.microsoft.com/office/powerpoint/2010/main" val="3734096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IL-PLS</a:t>
            </a:r>
          </a:p>
          <a:p>
            <a:pPr>
              <a:buFontTx/>
              <a:buChar char="-"/>
            </a:pPr>
            <a:r>
              <a:rPr lang="en-US" sz="1600" dirty="0">
                <a:latin typeface="Arial" panose="020B0604020202020204" pitchFamily="34" charset="0"/>
                <a:cs typeface="Arial" panose="020B0604020202020204" pitchFamily="34" charset="0"/>
              </a:rPr>
              <a:t>ARO DE LUZ CON BRAZO FLEXIBLE, SIRVE PARA ILUMINAR AMBIENTES </a:t>
            </a:r>
          </a:p>
          <a:p>
            <a:pPr>
              <a:buFontTx/>
              <a:buChar char="-"/>
            </a:pPr>
            <a:r>
              <a:rPr lang="en-US" sz="1600" dirty="0">
                <a:latin typeface="Arial" panose="020B0604020202020204" pitchFamily="34" charset="0"/>
                <a:cs typeface="Arial" panose="020B0604020202020204" pitchFamily="34" charset="0"/>
              </a:rPr>
              <a:t>VIENE CON SOPORTE PARA COLOCAR EL CELULAR</a:t>
            </a:r>
          </a:p>
          <a:p>
            <a:pPr>
              <a:buFontTx/>
              <a:buChar char="-"/>
            </a:pPr>
            <a:r>
              <a:rPr lang="en-US" sz="1600" dirty="0">
                <a:latin typeface="Arial" panose="020B0604020202020204" pitchFamily="34" charset="0"/>
                <a:cs typeface="Arial" panose="020B0604020202020204" pitchFamily="34" charset="0"/>
              </a:rPr>
              <a:t>MANEJA LAS TRES INTENSIDADES DE LUZ ESTILO RGB</a:t>
            </a:r>
          </a:p>
          <a:p>
            <a:pPr>
              <a:buFontTx/>
              <a:buChar char="-"/>
            </a:pPr>
            <a:r>
              <a:rPr lang="en-US" sz="1600" dirty="0">
                <a:latin typeface="Arial" panose="020B0604020202020204" pitchFamily="34" charset="0"/>
                <a:cs typeface="Arial" panose="020B0604020202020204" pitchFamily="34" charset="0"/>
              </a:rPr>
              <a:t>PUEDES CONTROLARLO ATRAVEZ DEL MANDO QUE TIENE INCORPORADO EN SU CABLE</a:t>
            </a:r>
          </a:p>
          <a:p>
            <a:pPr>
              <a:buFontTx/>
              <a:buChar char="-"/>
            </a:pPr>
            <a:r>
              <a:rPr lang="en-US" sz="1600" dirty="0">
                <a:latin typeface="Arial" panose="020B0604020202020204" pitchFamily="34" charset="0"/>
                <a:cs typeface="Arial" panose="020B0604020202020204" pitchFamily="34" charset="0"/>
              </a:rPr>
              <a:t>FUENTE DE ALIMENTACION: USB</a:t>
            </a:r>
          </a:p>
          <a:p>
            <a:pPr>
              <a:buFontTx/>
              <a:buChar char="-"/>
            </a:pPr>
            <a:r>
              <a:rPr lang="en-US" sz="1600" dirty="0">
                <a:latin typeface="Arial" panose="020B0604020202020204" pitchFamily="34" charset="0"/>
                <a:cs typeface="Arial" panose="020B0604020202020204" pitchFamily="34" charset="0"/>
              </a:rPr>
              <a:t>TIENE CAIMAN PARA SUJETARLO EN UNA BASE SOLIDA</a:t>
            </a:r>
            <a:endParaRPr lang="es-ES" sz="28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7532881" y="2121408"/>
            <a:ext cx="3961534" cy="369332"/>
          </a:xfrm>
          <a:prstGeom prst="rect">
            <a:avLst/>
          </a:prstGeom>
          <a:noFill/>
        </p:spPr>
        <p:txBody>
          <a:bodyPr wrap="none" rtlCol="0">
            <a:spAutoFit/>
          </a:bodyPr>
          <a:lstStyle/>
          <a:p>
            <a:r>
              <a:rPr lang="en-US" dirty="0"/>
              <a:t>ARO DE LUZ CON BRAZO FLEXIBLE</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$ 40.000</a:t>
            </a:r>
            <a:endParaRPr lang="en-US" dirty="0"/>
          </a:p>
        </p:txBody>
      </p:sp>
    </p:spTree>
    <p:extLst>
      <p:ext uri="{BB962C8B-B14F-4D97-AF65-F5344CB8AC3E}">
        <p14:creationId xmlns:p14="http://schemas.microsoft.com/office/powerpoint/2010/main" val="160030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IL_26_RGB</a:t>
            </a:r>
            <a:endParaRPr lang="en-US" sz="1200" dirty="0"/>
          </a:p>
          <a:p>
            <a:pPr>
              <a:buFontTx/>
              <a:buChar char="-"/>
            </a:pPr>
            <a:r>
              <a:rPr lang="es-ES" sz="1200" dirty="0"/>
              <a:t>MARCA: GENERICO</a:t>
            </a:r>
          </a:p>
          <a:p>
            <a:pPr>
              <a:buFontTx/>
              <a:buChar char="-"/>
            </a:pPr>
            <a:r>
              <a:rPr lang="es-ES" sz="1200" dirty="0"/>
              <a:t>ANCHO DEL CELULAR: 6 A 8 CM</a:t>
            </a:r>
          </a:p>
          <a:p>
            <a:pPr>
              <a:buFontTx/>
              <a:buChar char="-"/>
            </a:pPr>
            <a:r>
              <a:rPr lang="es-ES" sz="1200" dirty="0"/>
              <a:t>ALTO MAXIMO DEL CELULAR: SMARTPHONE Y IPHONE</a:t>
            </a:r>
          </a:p>
          <a:p>
            <a:pPr>
              <a:buFontTx/>
              <a:buChar char="-"/>
            </a:pPr>
            <a:r>
              <a:rPr lang="es-ES" sz="1200" dirty="0"/>
              <a:t>MATERIAL:  PASTA</a:t>
            </a:r>
            <a:endParaRPr lang="en-US" sz="1200" dirty="0"/>
          </a:p>
          <a:p>
            <a:pPr>
              <a:buFontTx/>
              <a:buChar char="-"/>
            </a:pPr>
            <a:r>
              <a:rPr lang="es-ES" sz="1200" dirty="0"/>
              <a:t>NIVELES DE INTENSIDAD: 3</a:t>
            </a:r>
          </a:p>
          <a:p>
            <a:pPr>
              <a:buFontTx/>
              <a:buChar char="-"/>
            </a:pPr>
            <a:r>
              <a:rPr lang="es-ES" sz="1200" dirty="0"/>
              <a:t>ALTO DEL ARO: 2 MT</a:t>
            </a:r>
          </a:p>
          <a:p>
            <a:pPr>
              <a:buFontTx/>
              <a:buChar char="-"/>
            </a:pPr>
            <a:r>
              <a:rPr lang="es-ES" sz="1200" dirty="0"/>
              <a:t>FLEXIBILIDAD EN POSICION: SI</a:t>
            </a:r>
          </a:p>
          <a:p>
            <a:pPr>
              <a:buFontTx/>
              <a:buChar char="-"/>
            </a:pPr>
            <a:r>
              <a:rPr lang="es-ES" sz="1200" dirty="0"/>
              <a:t>SOPORTE PARA AUTOMOVIL: NO</a:t>
            </a:r>
          </a:p>
          <a:p>
            <a:pPr>
              <a:buFontTx/>
              <a:buChar char="-"/>
            </a:pPr>
            <a:r>
              <a:rPr lang="es-ES" sz="1200" dirty="0"/>
              <a:t>TIPO DE CARGA: USB</a:t>
            </a:r>
          </a:p>
          <a:p>
            <a:pPr>
              <a:buFontTx/>
              <a:buChar char="-"/>
            </a:pPr>
            <a:r>
              <a:rPr lang="es-ES" sz="1200" dirty="0"/>
              <a:t>INCLUYE TRIPODE: SI</a:t>
            </a:r>
          </a:p>
          <a:p>
            <a:pPr>
              <a:buFontTx/>
              <a:buChar char="-"/>
            </a:pPr>
            <a:r>
              <a:rPr lang="es-ES" sz="1200" dirty="0"/>
              <a:t>DIAMETRO: 26 CM</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231520" y="2092771"/>
            <a:ext cx="4689297" cy="369332"/>
          </a:xfrm>
          <a:prstGeom prst="rect">
            <a:avLst/>
          </a:prstGeom>
          <a:noFill/>
        </p:spPr>
        <p:txBody>
          <a:bodyPr wrap="none" rtlCol="0">
            <a:spAutoFit/>
          </a:bodyPr>
          <a:lstStyle/>
          <a:p>
            <a:r>
              <a:rPr lang="en-US" dirty="0"/>
              <a:t>ARO DE LUZ DE 26CM RGB Y LUZ BLANCA</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$ 60.000</a:t>
            </a:r>
            <a:endParaRPr lang="en-US" dirty="0"/>
          </a:p>
        </p:txBody>
      </p:sp>
    </p:spTree>
    <p:extLst>
      <p:ext uri="{BB962C8B-B14F-4D97-AF65-F5344CB8AC3E}">
        <p14:creationId xmlns:p14="http://schemas.microsoft.com/office/powerpoint/2010/main" val="1279925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IL_33_RGB</a:t>
            </a:r>
            <a:endParaRPr lang="en-US" sz="1200" dirty="0"/>
          </a:p>
          <a:p>
            <a:pPr>
              <a:buFontTx/>
              <a:buChar char="-"/>
            </a:pPr>
            <a:r>
              <a:rPr lang="es-ES" sz="1200" dirty="0"/>
              <a:t>MARCA: GENERICO</a:t>
            </a:r>
          </a:p>
          <a:p>
            <a:pPr>
              <a:buFontTx/>
              <a:buChar char="-"/>
            </a:pPr>
            <a:r>
              <a:rPr lang="es-ES" sz="1200" dirty="0"/>
              <a:t>ANCHO DEL CELULAR: 6 A 8 CM</a:t>
            </a:r>
          </a:p>
          <a:p>
            <a:pPr>
              <a:buFontTx/>
              <a:buChar char="-"/>
            </a:pPr>
            <a:r>
              <a:rPr lang="es-ES" sz="1200" dirty="0"/>
              <a:t>ALTO MAXIMO DEL CELULAR: SMARTPHONE Y IPHONE</a:t>
            </a:r>
          </a:p>
          <a:p>
            <a:pPr>
              <a:buFontTx/>
              <a:buChar char="-"/>
            </a:pPr>
            <a:r>
              <a:rPr lang="es-ES" sz="1200" dirty="0"/>
              <a:t>MATERIAL:  PASTA</a:t>
            </a:r>
            <a:endParaRPr lang="en-US" sz="1200" dirty="0"/>
          </a:p>
          <a:p>
            <a:pPr>
              <a:buFontTx/>
              <a:buChar char="-"/>
            </a:pPr>
            <a:r>
              <a:rPr lang="es-ES" sz="1200" dirty="0"/>
              <a:t>NIVELES DE INTENSIDAD: 3</a:t>
            </a:r>
          </a:p>
          <a:p>
            <a:pPr>
              <a:buFontTx/>
              <a:buChar char="-"/>
            </a:pPr>
            <a:r>
              <a:rPr lang="es-ES" sz="1200" dirty="0"/>
              <a:t>ALTO DEL ARO: 2 MT</a:t>
            </a:r>
          </a:p>
          <a:p>
            <a:pPr>
              <a:buFontTx/>
              <a:buChar char="-"/>
            </a:pPr>
            <a:r>
              <a:rPr lang="es-ES" sz="1200" dirty="0"/>
              <a:t>FLEXIBILIDAD EN POSICION: SI</a:t>
            </a:r>
          </a:p>
          <a:p>
            <a:pPr>
              <a:buFontTx/>
              <a:buChar char="-"/>
            </a:pPr>
            <a:r>
              <a:rPr lang="es-ES" sz="1200" dirty="0"/>
              <a:t>SOPORTE PARA AUTOMOVIL: NO</a:t>
            </a:r>
          </a:p>
          <a:p>
            <a:pPr>
              <a:buFontTx/>
              <a:buChar char="-"/>
            </a:pPr>
            <a:r>
              <a:rPr lang="es-ES" sz="1200" dirty="0"/>
              <a:t>TIPO DE CARGA: USB</a:t>
            </a:r>
          </a:p>
          <a:p>
            <a:pPr>
              <a:buFontTx/>
              <a:buChar char="-"/>
            </a:pPr>
            <a:r>
              <a:rPr lang="es-ES" sz="1200" dirty="0"/>
              <a:t>INCLUYE TRIPODE: SI</a:t>
            </a:r>
          </a:p>
          <a:p>
            <a:pPr>
              <a:buFontTx/>
              <a:buChar char="-"/>
            </a:pPr>
            <a:r>
              <a:rPr lang="es-ES" sz="1200" dirty="0"/>
              <a:t>DIAMETRO: 33 CM</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231520" y="2121408"/>
            <a:ext cx="4689297" cy="369332"/>
          </a:xfrm>
          <a:prstGeom prst="rect">
            <a:avLst/>
          </a:prstGeom>
          <a:noFill/>
        </p:spPr>
        <p:txBody>
          <a:bodyPr wrap="none" rtlCol="0">
            <a:spAutoFit/>
          </a:bodyPr>
          <a:lstStyle/>
          <a:p>
            <a:r>
              <a:rPr lang="en-US" dirty="0"/>
              <a:t>ARO DE LUZ DE 33CM RGB Y LUZ BLANCA</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$ 85.000</a:t>
            </a:r>
            <a:endParaRPr lang="en-US" dirty="0"/>
          </a:p>
        </p:txBody>
      </p:sp>
    </p:spTree>
    <p:extLst>
      <p:ext uri="{BB962C8B-B14F-4D97-AF65-F5344CB8AC3E}">
        <p14:creationId xmlns:p14="http://schemas.microsoft.com/office/powerpoint/2010/main" val="2497283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SOPORTES PARA CARRO/MOTO</a:t>
            </a:r>
            <a:endParaRPr lang="es-CO" dirty="0"/>
          </a:p>
        </p:txBody>
      </p:sp>
    </p:spTree>
    <p:extLst>
      <p:ext uri="{BB962C8B-B14F-4D97-AF65-F5344CB8AC3E}">
        <p14:creationId xmlns:p14="http://schemas.microsoft.com/office/powerpoint/2010/main" val="400195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HOLDER-035</a:t>
            </a:r>
          </a:p>
          <a:p>
            <a:pPr>
              <a:buFontTx/>
              <a:buChar char="-"/>
            </a:pPr>
            <a:r>
              <a:rPr lang="es-ES" sz="1200" dirty="0"/>
              <a:t>MARCA: GENERICO</a:t>
            </a:r>
          </a:p>
          <a:p>
            <a:pPr>
              <a:buFontTx/>
              <a:buChar char="-"/>
            </a:pPr>
            <a:r>
              <a:rPr lang="es-ES" sz="1200" dirty="0"/>
              <a:t>ANCHO DEL CELULAR: 6.5 A 9.5 CM</a:t>
            </a:r>
          </a:p>
          <a:p>
            <a:pPr>
              <a:buFontTx/>
              <a:buChar char="-"/>
            </a:pPr>
            <a:r>
              <a:rPr lang="es-ES" sz="1200" dirty="0"/>
              <a:t>ALTO MAXIMO DEL CELULAR: SMARTPHONE Y IPHONE</a:t>
            </a:r>
          </a:p>
          <a:p>
            <a:pPr>
              <a:buFontTx/>
              <a:buChar char="-"/>
            </a:pPr>
            <a:r>
              <a:rPr lang="es-ES" sz="1200" dirty="0"/>
              <a:t>MATERIAL: </a:t>
            </a:r>
            <a:r>
              <a:rPr lang="en-US" sz="1200" dirty="0"/>
              <a:t>PLASTICO NEGRO</a:t>
            </a:r>
          </a:p>
          <a:p>
            <a:pPr>
              <a:buFontTx/>
              <a:buChar char="-"/>
            </a:pPr>
            <a:r>
              <a:rPr lang="es-ES" sz="1200" dirty="0"/>
              <a:t>TIENE CHUPAS ADHESIVAS PARA QUEDAR FIJA EN DIFERENTES SUPERFIES DEL AUTOMOVIL</a:t>
            </a:r>
          </a:p>
          <a:p>
            <a:pPr>
              <a:buFontTx/>
              <a:buChar char="-"/>
            </a:pPr>
            <a:r>
              <a:rPr lang="es-ES" sz="1200" dirty="0"/>
              <a:t>ALTO DEL SOPORTE: 24 CM</a:t>
            </a:r>
          </a:p>
          <a:p>
            <a:pPr>
              <a:buFontTx/>
              <a:buChar char="-"/>
            </a:pPr>
            <a:r>
              <a:rPr lang="es-ES" sz="1200" dirty="0"/>
              <a:t>FLEXIBILIDAD EN POSICION: SI</a:t>
            </a:r>
          </a:p>
          <a:p>
            <a:pPr>
              <a:buFontTx/>
              <a:buChar char="-"/>
            </a:pPr>
            <a:r>
              <a:rPr lang="es-ES" sz="1200" dirty="0"/>
              <a:t>SOPORTE PARA AUTOMOVIL: SI</a:t>
            </a: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548081" y="2121408"/>
            <a:ext cx="4056175" cy="369332"/>
          </a:xfrm>
          <a:prstGeom prst="rect">
            <a:avLst/>
          </a:prstGeom>
          <a:noFill/>
        </p:spPr>
        <p:txBody>
          <a:bodyPr wrap="none" rtlCol="0">
            <a:spAutoFit/>
          </a:bodyPr>
          <a:lstStyle/>
          <a:p>
            <a:r>
              <a:rPr lang="en-US" dirty="0"/>
              <a:t>HOLDER PARA CARRO WINDSHIELD</a:t>
            </a:r>
          </a:p>
        </p:txBody>
      </p:sp>
      <p:sp>
        <p:nvSpPr>
          <p:cNvPr id="6" name="CuadroTexto 5"/>
          <p:cNvSpPr txBox="1"/>
          <p:nvPr/>
        </p:nvSpPr>
        <p:spPr>
          <a:xfrm>
            <a:off x="9046216" y="538823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266949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ACCESORIOS GENERICOS</a:t>
            </a:r>
            <a:endParaRPr lang="es-CO" dirty="0"/>
          </a:p>
        </p:txBody>
      </p:sp>
    </p:spTree>
    <p:extLst>
      <p:ext uri="{BB962C8B-B14F-4D97-AF65-F5344CB8AC3E}">
        <p14:creationId xmlns:p14="http://schemas.microsoft.com/office/powerpoint/2010/main" val="1259687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600" dirty="0">
                <a:latin typeface="Arial" panose="020B0604020202020204" pitchFamily="34" charset="0"/>
                <a:cs typeface="Arial" panose="020B0604020202020204" pitchFamily="34" charset="0"/>
              </a:rPr>
              <a:t>MODELO: </a:t>
            </a:r>
            <a:r>
              <a:rPr lang="en-US" sz="1600" dirty="0">
                <a:latin typeface="Arial" panose="020B0604020202020204" pitchFamily="34" charset="0"/>
                <a:cs typeface="Arial" panose="020B0604020202020204" pitchFamily="34" charset="0"/>
              </a:rPr>
              <a:t>HOLDER_S071</a:t>
            </a:r>
          </a:p>
          <a:p>
            <a:pPr>
              <a:buFontTx/>
              <a:buChar char="-"/>
            </a:pPr>
            <a:r>
              <a:rPr lang="es-ES" sz="1600" dirty="0">
                <a:latin typeface="Arial" panose="020B0604020202020204" pitchFamily="34" charset="0"/>
                <a:cs typeface="Arial" panose="020B0604020202020204" pitchFamily="34" charset="0"/>
              </a:rPr>
              <a:t>MARCA: GENERICO</a:t>
            </a:r>
          </a:p>
          <a:p>
            <a:pPr>
              <a:buFontTx/>
              <a:buChar char="-"/>
            </a:pPr>
            <a:r>
              <a:rPr lang="es-ES" sz="1600" dirty="0">
                <a:latin typeface="Arial" panose="020B0604020202020204" pitchFamily="34" charset="0"/>
                <a:cs typeface="Arial" panose="020B0604020202020204" pitchFamily="34" charset="0"/>
              </a:rPr>
              <a:t>ANCHO DEL CELULAR: 6.5 A 9.5 CM</a:t>
            </a:r>
          </a:p>
          <a:p>
            <a:pPr>
              <a:buFontTx/>
              <a:buChar char="-"/>
            </a:pPr>
            <a:r>
              <a:rPr lang="es-ES" sz="1600" dirty="0">
                <a:latin typeface="Arial" panose="020B0604020202020204" pitchFamily="34" charset="0"/>
                <a:cs typeface="Arial" panose="020B0604020202020204" pitchFamily="34" charset="0"/>
              </a:rPr>
              <a:t>ALTO MAXIMO DEL CELULAR: SMARTPHONE Y IPHONE</a:t>
            </a:r>
          </a:p>
          <a:p>
            <a:pPr>
              <a:buFontTx/>
              <a:buChar char="-"/>
            </a:pPr>
            <a:r>
              <a:rPr lang="es-ES" sz="1600" dirty="0">
                <a:latin typeface="Arial" panose="020B0604020202020204" pitchFamily="34" charset="0"/>
                <a:cs typeface="Arial" panose="020B0604020202020204" pitchFamily="34" charset="0"/>
              </a:rPr>
              <a:t>MATERIAL: </a:t>
            </a:r>
            <a:r>
              <a:rPr lang="en-US" sz="1600" dirty="0">
                <a:latin typeface="Arial" panose="020B0604020202020204" pitchFamily="34" charset="0"/>
                <a:cs typeface="Arial" panose="020B0604020202020204" pitchFamily="34" charset="0"/>
              </a:rPr>
              <a:t>PLASTICO NEGRO</a:t>
            </a:r>
          </a:p>
          <a:p>
            <a:pPr>
              <a:buFontTx/>
              <a:buChar char="-"/>
            </a:pPr>
            <a:r>
              <a:rPr lang="es-ES" sz="1600" dirty="0">
                <a:latin typeface="Arial" panose="020B0604020202020204" pitchFamily="34" charset="0"/>
                <a:cs typeface="Arial" panose="020B0604020202020204" pitchFamily="34" charset="0"/>
              </a:rPr>
              <a:t>TIENE CHUPAS ADHESIVAS PARA QUEDAR FIJA EN DIFERENTES SUPERFIES DEL AUTOMOVIL</a:t>
            </a:r>
          </a:p>
          <a:p>
            <a:pPr>
              <a:buFontTx/>
              <a:buChar char="-"/>
            </a:pPr>
            <a:r>
              <a:rPr lang="es-ES" sz="1600" dirty="0">
                <a:latin typeface="Arial" panose="020B0604020202020204" pitchFamily="34" charset="0"/>
                <a:cs typeface="Arial" panose="020B0604020202020204" pitchFamily="34" charset="0"/>
              </a:rPr>
              <a:t>FLEXIBILIDAD EN POSICION: SI</a:t>
            </a:r>
          </a:p>
          <a:p>
            <a:pPr>
              <a:buFontTx/>
              <a:buChar char="-"/>
            </a:pPr>
            <a:r>
              <a:rPr lang="es-ES" sz="1600" dirty="0">
                <a:latin typeface="Arial" panose="020B0604020202020204" pitchFamily="34" charset="0"/>
                <a:cs typeface="Arial" panose="020B0604020202020204" pitchFamily="34" charset="0"/>
              </a:rPr>
              <a:t>SOPORTE PARA AUTOMOVIL: SI</a:t>
            </a:r>
            <a:endParaRPr lang="es-ES" sz="2800" dirty="0">
              <a:latin typeface="Arial" panose="020B0604020202020204" pitchFamily="34" charset="0"/>
              <a:cs typeface="Arial" panose="020B0604020202020204" pitchFamily="34" charset="0"/>
            </a:endParaRPr>
          </a:p>
          <a:p>
            <a:pPr marL="0" indent="0">
              <a:buNone/>
            </a:pPr>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7437054" y="2121408"/>
            <a:ext cx="4153188" cy="369332"/>
          </a:xfrm>
          <a:prstGeom prst="rect">
            <a:avLst/>
          </a:prstGeom>
          <a:noFill/>
        </p:spPr>
        <p:txBody>
          <a:bodyPr wrap="none" rtlCol="0">
            <a:spAutoFit/>
          </a:bodyPr>
          <a:lstStyle/>
          <a:p>
            <a:r>
              <a:rPr lang="en-US" dirty="0"/>
              <a:t>SOPORTE DE CELULAR PARA CARRO</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$ 12.000</a:t>
            </a:r>
            <a:endParaRPr lang="en-US" dirty="0"/>
          </a:p>
        </p:txBody>
      </p:sp>
    </p:spTree>
    <p:extLst>
      <p:ext uri="{BB962C8B-B14F-4D97-AF65-F5344CB8AC3E}">
        <p14:creationId xmlns:p14="http://schemas.microsoft.com/office/powerpoint/2010/main" val="2730554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HOLDER-BCH</a:t>
            </a:r>
          </a:p>
          <a:p>
            <a:pPr>
              <a:buFontTx/>
              <a:buChar char="-"/>
            </a:pPr>
            <a:r>
              <a:rPr lang="es-ES" b="0" i="0" dirty="0">
                <a:solidFill>
                  <a:srgbClr val="3D3D3D"/>
                </a:solidFill>
                <a:effectLst/>
                <a:latin typeface="Arial" panose="020B0604020202020204" pitchFamily="34" charset="0"/>
                <a:cs typeface="Arial" panose="020B0604020202020204" pitchFamily="34" charset="0"/>
              </a:rPr>
              <a:t>FACIL DE INSTALAR Y DESINSTALAR</a:t>
            </a:r>
          </a:p>
          <a:p>
            <a:pPr>
              <a:buFontTx/>
              <a:buChar char="-"/>
            </a:pPr>
            <a:r>
              <a:rPr lang="es-ES" b="0" i="0" dirty="0">
                <a:solidFill>
                  <a:srgbClr val="3D3D3D"/>
                </a:solidFill>
                <a:effectLst/>
                <a:latin typeface="Arial" panose="020B0604020202020204" pitchFamily="34" charset="0"/>
                <a:cs typeface="Arial" panose="020B0604020202020204" pitchFamily="34" charset="0"/>
              </a:rPr>
              <a:t>MUY ESTIRABLE Y SE ADAPTA A TAMAÑOS DIFERENTES DE TELÉFONOS</a:t>
            </a:r>
          </a:p>
          <a:p>
            <a:pPr>
              <a:buFontTx/>
              <a:buChar char="-"/>
            </a:pPr>
            <a:r>
              <a:rPr lang="es-ES" b="0" i="0" dirty="0">
                <a:solidFill>
                  <a:srgbClr val="3D3D3D"/>
                </a:solidFill>
                <a:effectLst/>
                <a:latin typeface="Arial" panose="020B0604020202020204" pitchFamily="34" charset="0"/>
                <a:cs typeface="Arial" panose="020B0604020202020204" pitchFamily="34" charset="0"/>
              </a:rPr>
              <a:t>MUY SEGURO Y RESISTENTE</a:t>
            </a:r>
          </a:p>
          <a:p>
            <a:pPr>
              <a:buFontTx/>
              <a:buChar char="-"/>
            </a:pPr>
            <a:r>
              <a:rPr lang="es-ES" b="0" i="0" dirty="0">
                <a:solidFill>
                  <a:srgbClr val="3D3D3D"/>
                </a:solidFill>
                <a:effectLst/>
                <a:latin typeface="Arial" panose="020B0604020202020204" pitchFamily="34" charset="0"/>
                <a:cs typeface="Arial" panose="020B0604020202020204" pitchFamily="34" charset="0"/>
              </a:rPr>
              <a:t>NO REQUIERE HERRAMIENTA PARA SER INSTALADO</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sp>
        <p:nvSpPr>
          <p:cNvPr id="5" name="CuadroTexto 4"/>
          <p:cNvSpPr txBox="1"/>
          <p:nvPr/>
        </p:nvSpPr>
        <p:spPr>
          <a:xfrm>
            <a:off x="7549815" y="2121408"/>
            <a:ext cx="4052713" cy="369332"/>
          </a:xfrm>
          <a:prstGeom prst="rect">
            <a:avLst/>
          </a:prstGeom>
          <a:noFill/>
        </p:spPr>
        <p:txBody>
          <a:bodyPr wrap="none" rtlCol="0">
            <a:spAutoFit/>
          </a:bodyPr>
          <a:lstStyle/>
          <a:p>
            <a:r>
              <a:rPr lang="en-US" dirty="0"/>
              <a:t>BIKE HOLDER FOR MOBILE PHONES</a:t>
            </a:r>
          </a:p>
        </p:txBody>
      </p:sp>
      <p:sp>
        <p:nvSpPr>
          <p:cNvPr id="6" name="CuadroTexto 5"/>
          <p:cNvSpPr txBox="1"/>
          <p:nvPr/>
        </p:nvSpPr>
        <p:spPr>
          <a:xfrm>
            <a:off x="9046219" y="5388235"/>
            <a:ext cx="1059906" cy="369332"/>
          </a:xfrm>
          <a:prstGeom prst="rect">
            <a:avLst/>
          </a:prstGeom>
          <a:noFill/>
        </p:spPr>
        <p:txBody>
          <a:bodyPr wrap="none" rtlCol="0">
            <a:spAutoFit/>
          </a:bodyPr>
          <a:lstStyle/>
          <a:p>
            <a:r>
              <a:rPr lang="es-ES" dirty="0"/>
              <a:t>$ 20.000</a:t>
            </a:r>
            <a:endParaRPr lang="en-US" dirty="0"/>
          </a:p>
        </p:txBody>
      </p:sp>
      <p:pic>
        <p:nvPicPr>
          <p:cNvPr id="7" name="Imagen 6">
            <a:extLst>
              <a:ext uri="{FF2B5EF4-FFF2-40B4-BE49-F238E27FC236}">
                <a16:creationId xmlns:a16="http://schemas.microsoft.com/office/drawing/2014/main" id="{EDA16FB7-92B8-96FC-CB97-5951A5F2E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934" y="2627762"/>
            <a:ext cx="2760473" cy="2760473"/>
          </a:xfrm>
          <a:prstGeom prst="rect">
            <a:avLst/>
          </a:prstGeom>
        </p:spPr>
      </p:pic>
    </p:spTree>
    <p:extLst>
      <p:ext uri="{BB962C8B-B14F-4D97-AF65-F5344CB8AC3E}">
        <p14:creationId xmlns:p14="http://schemas.microsoft.com/office/powerpoint/2010/main" val="2353455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20000"/>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HOLDER-BGPS</a:t>
            </a:r>
          </a:p>
          <a:p>
            <a:pPr>
              <a:buFontTx/>
              <a:buChar char="-"/>
            </a:pPr>
            <a:r>
              <a:rPr lang="es-ES" b="0" i="0" dirty="0">
                <a:solidFill>
                  <a:srgbClr val="000000"/>
                </a:solidFill>
                <a:effectLst/>
                <a:latin typeface="Arial" panose="020B0604020202020204" pitchFamily="34" charset="0"/>
                <a:cs typeface="Arial" panose="020B0604020202020204" pitchFamily="34" charset="0"/>
              </a:rPr>
              <a:t>SOPORTE PARA TELÉFONO MÓVIL ESPEJO RETROVISOR DE MOTOCICLETA</a:t>
            </a:r>
          </a:p>
          <a:p>
            <a:pPr>
              <a:buFontTx/>
              <a:buChar char="-"/>
            </a:pPr>
            <a:r>
              <a:rPr lang="es-ES" b="0" i="0" dirty="0">
                <a:solidFill>
                  <a:srgbClr val="000000"/>
                </a:solidFill>
                <a:effectLst/>
                <a:latin typeface="Arial" panose="020B0604020202020204" pitchFamily="34" charset="0"/>
                <a:cs typeface="Arial" panose="020B0604020202020204" pitchFamily="34" charset="0"/>
              </a:rPr>
              <a:t>RESISTENTE AL AGUA Y AL POLVO</a:t>
            </a:r>
          </a:p>
          <a:p>
            <a:pPr>
              <a:buFontTx/>
              <a:buChar char="-"/>
            </a:pPr>
            <a:r>
              <a:rPr lang="es-ES" b="0" i="0" dirty="0">
                <a:solidFill>
                  <a:srgbClr val="000000"/>
                </a:solidFill>
                <a:effectLst/>
                <a:latin typeface="Arial" panose="020B0604020202020204" pitchFamily="34" charset="0"/>
                <a:cs typeface="Arial" panose="020B0604020202020204" pitchFamily="34" charset="0"/>
              </a:rPr>
              <a:t>ROTACIÓN DE 360 GRADOS, USO TODO EL TIEMPO</a:t>
            </a:r>
          </a:p>
          <a:p>
            <a:pPr>
              <a:buFontTx/>
              <a:buChar char="-"/>
            </a:pPr>
            <a:r>
              <a:rPr lang="es-ES" b="0" i="0" dirty="0">
                <a:solidFill>
                  <a:srgbClr val="000000"/>
                </a:solidFill>
                <a:effectLst/>
                <a:latin typeface="Arial" panose="020B0604020202020204" pitchFamily="34" charset="0"/>
                <a:cs typeface="Arial" panose="020B0604020202020204" pitchFamily="34" charset="0"/>
              </a:rPr>
              <a:t>PANTALLA TÁCTIL SENSIBLE</a:t>
            </a:r>
            <a:r>
              <a:rPr lang="es-ES" dirty="0">
                <a:latin typeface="Arial" panose="020B0604020202020204" pitchFamily="34" charset="0"/>
                <a:cs typeface="Arial" panose="020B0604020202020204" pitchFamily="34" charset="0"/>
              </a:rPr>
              <a:t/>
            </a:r>
            <a:br>
              <a:rPr lang="es-ES" dirty="0">
                <a:latin typeface="Arial" panose="020B0604020202020204" pitchFamily="34" charset="0"/>
                <a:cs typeface="Arial" panose="020B0604020202020204" pitchFamily="34" charset="0"/>
              </a:rPr>
            </a:br>
            <a:r>
              <a:rPr lang="es-ES" b="0" i="0" dirty="0">
                <a:solidFill>
                  <a:srgbClr val="000000"/>
                </a:solidFill>
                <a:effectLst/>
                <a:latin typeface="Arial" panose="020B0604020202020204" pitchFamily="34" charset="0"/>
                <a:cs typeface="Arial" panose="020B0604020202020204" pitchFamily="34" charset="0"/>
              </a:rPr>
              <a:t>ESPACIO </a:t>
            </a:r>
          </a:p>
          <a:p>
            <a:pPr>
              <a:buFontTx/>
              <a:buChar char="-"/>
            </a:pPr>
            <a:r>
              <a:rPr lang="es-ES" b="0" i="0" dirty="0">
                <a:solidFill>
                  <a:srgbClr val="000000"/>
                </a:solidFill>
                <a:effectLst/>
                <a:latin typeface="Arial" panose="020B0604020202020204" pitchFamily="34" charset="0"/>
                <a:cs typeface="Arial" panose="020B0604020202020204" pitchFamily="34" charset="0"/>
              </a:rPr>
              <a:t>CELULAR: 8.5CM*16CM</a:t>
            </a:r>
          </a:p>
          <a:p>
            <a:pPr>
              <a:buFontTx/>
              <a:buChar char="-"/>
            </a:pPr>
            <a:r>
              <a:rPr lang="es-ES" b="0" i="0" dirty="0">
                <a:solidFill>
                  <a:srgbClr val="000000"/>
                </a:solidFill>
                <a:effectLst/>
                <a:latin typeface="Arial" panose="020B0604020202020204" pitchFamily="34" charset="0"/>
                <a:cs typeface="Arial" panose="020B0604020202020204" pitchFamily="34" charset="0"/>
              </a:rPr>
              <a:t>MATERIAL SINTÉTICO IMPERMEABLE</a:t>
            </a:r>
          </a:p>
          <a:p>
            <a:pPr>
              <a:buFontTx/>
              <a:buChar char="-"/>
            </a:pPr>
            <a:r>
              <a:rPr lang="es-ES" b="0" i="0" dirty="0">
                <a:solidFill>
                  <a:srgbClr val="000000"/>
                </a:solidFill>
                <a:effectLst/>
                <a:latin typeface="Arial" panose="020B0604020202020204" pitchFamily="34" charset="0"/>
                <a:cs typeface="Arial" panose="020B0604020202020204" pitchFamily="34" charset="0"/>
              </a:rPr>
              <a:t>TALLA L DIMENSIONES: 18CM * 11CM * 3CM</a:t>
            </a:r>
            <a:endParaRPr lang="es-ES" dirty="0">
              <a:latin typeface="Arial" panose="020B0604020202020204" pitchFamily="34" charset="0"/>
              <a:cs typeface="Arial" panose="020B0604020202020204" pitchFamily="34" charset="0"/>
            </a:endParaRPr>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sp>
        <p:nvSpPr>
          <p:cNvPr id="5" name="CuadroTexto 4"/>
          <p:cNvSpPr txBox="1"/>
          <p:nvPr/>
        </p:nvSpPr>
        <p:spPr>
          <a:xfrm>
            <a:off x="6638695" y="2121541"/>
            <a:ext cx="4850751" cy="369332"/>
          </a:xfrm>
          <a:prstGeom prst="rect">
            <a:avLst/>
          </a:prstGeom>
          <a:noFill/>
        </p:spPr>
        <p:txBody>
          <a:bodyPr wrap="none" rtlCol="0">
            <a:spAutoFit/>
          </a:bodyPr>
          <a:lstStyle/>
          <a:p>
            <a:r>
              <a:rPr lang="en-US" dirty="0"/>
              <a:t>GPS/MOBILE HOLDER FOR MOTORCYCLES</a:t>
            </a:r>
          </a:p>
        </p:txBody>
      </p:sp>
      <p:sp>
        <p:nvSpPr>
          <p:cNvPr id="6" name="CuadroTexto 5"/>
          <p:cNvSpPr txBox="1"/>
          <p:nvPr/>
        </p:nvSpPr>
        <p:spPr>
          <a:xfrm>
            <a:off x="9046219" y="5388235"/>
            <a:ext cx="1059906" cy="369332"/>
          </a:xfrm>
          <a:prstGeom prst="rect">
            <a:avLst/>
          </a:prstGeom>
          <a:noFill/>
        </p:spPr>
        <p:txBody>
          <a:bodyPr wrap="none" rtlCol="0">
            <a:spAutoFit/>
          </a:bodyPr>
          <a:lstStyle/>
          <a:p>
            <a:r>
              <a:rPr lang="es-ES" dirty="0"/>
              <a:t>$ 25.000</a:t>
            </a:r>
            <a:endParaRPr lang="en-US" dirty="0"/>
          </a:p>
        </p:txBody>
      </p:sp>
      <p:pic>
        <p:nvPicPr>
          <p:cNvPr id="7" name="Imagen 6">
            <a:extLst>
              <a:ext uri="{FF2B5EF4-FFF2-40B4-BE49-F238E27FC236}">
                <a16:creationId xmlns:a16="http://schemas.microsoft.com/office/drawing/2014/main" id="{8AC77164-23B5-3A6F-CF93-007F498EB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896" y="2518438"/>
            <a:ext cx="2892552" cy="2892552"/>
          </a:xfrm>
          <a:prstGeom prst="rect">
            <a:avLst/>
          </a:prstGeom>
        </p:spPr>
      </p:pic>
    </p:spTree>
    <p:extLst>
      <p:ext uri="{BB962C8B-B14F-4D97-AF65-F5344CB8AC3E}">
        <p14:creationId xmlns:p14="http://schemas.microsoft.com/office/powerpoint/2010/main" val="3549430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HOLDER-S070</a:t>
            </a:r>
          </a:p>
          <a:p>
            <a:pPr>
              <a:buFontTx/>
              <a:buChar char="-"/>
            </a:pPr>
            <a:r>
              <a:rPr lang="es-ES" dirty="0"/>
              <a:t>VIENE CON SOPORTE PARA POSICIONARLO EN LAS REJILLAS DE VENTILACION DEL CARRO</a:t>
            </a:r>
          </a:p>
          <a:p>
            <a:pPr>
              <a:buFontTx/>
              <a:buChar char="-"/>
            </a:pPr>
            <a:r>
              <a:rPr lang="es-ES" dirty="0"/>
              <a:t>COMODO, FACIL DE USAR Y LLEVAR A DONDE REQUIERAS</a:t>
            </a:r>
          </a:p>
          <a:p>
            <a:pPr>
              <a:buFontTx/>
              <a:buChar char="-"/>
            </a:pPr>
            <a:r>
              <a:rPr lang="es-ES" dirty="0"/>
              <a:t>SE PUEDE ADECUAR A DIFERENTES DISPOSITIVOS MOVILES</a:t>
            </a:r>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240179" y="2131751"/>
            <a:ext cx="4671985" cy="369332"/>
          </a:xfrm>
          <a:prstGeom prst="rect">
            <a:avLst/>
          </a:prstGeom>
          <a:noFill/>
        </p:spPr>
        <p:txBody>
          <a:bodyPr wrap="none" rtlCol="0">
            <a:spAutoFit/>
          </a:bodyPr>
          <a:lstStyle/>
          <a:p>
            <a:r>
              <a:rPr lang="es-CO" dirty="0"/>
              <a:t>HOLDER PARA EL CELULAR EN EL CARRO</a:t>
            </a:r>
            <a:endParaRPr lang="en-US" dirty="0"/>
          </a:p>
        </p:txBody>
      </p:sp>
      <p:sp>
        <p:nvSpPr>
          <p:cNvPr id="6" name="CuadroTexto 5"/>
          <p:cNvSpPr txBox="1"/>
          <p:nvPr/>
        </p:nvSpPr>
        <p:spPr>
          <a:xfrm>
            <a:off x="9155695" y="5388235"/>
            <a:ext cx="934871" cy="369332"/>
          </a:xfrm>
          <a:prstGeom prst="rect">
            <a:avLst/>
          </a:prstGeom>
          <a:noFill/>
        </p:spPr>
        <p:txBody>
          <a:bodyPr wrap="none" rtlCol="0">
            <a:spAutoFit/>
          </a:bodyPr>
          <a:lstStyle/>
          <a:p>
            <a:r>
              <a:rPr lang="es-ES" dirty="0"/>
              <a:t>$ 5.000</a:t>
            </a:r>
            <a:endParaRPr lang="en-US" dirty="0"/>
          </a:p>
        </p:txBody>
      </p:sp>
    </p:spTree>
    <p:extLst>
      <p:ext uri="{BB962C8B-B14F-4D97-AF65-F5344CB8AC3E}">
        <p14:creationId xmlns:p14="http://schemas.microsoft.com/office/powerpoint/2010/main" val="3316812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HOLDER-PH5</a:t>
            </a:r>
          </a:p>
          <a:p>
            <a:pPr>
              <a:buFontTx/>
              <a:buChar char="-"/>
            </a:pPr>
            <a:r>
              <a:rPr lang="es-ES" sz="1200" dirty="0"/>
              <a:t>MARCA: GENERICO</a:t>
            </a:r>
          </a:p>
          <a:p>
            <a:pPr>
              <a:buFontTx/>
              <a:buChar char="-"/>
            </a:pPr>
            <a:r>
              <a:rPr lang="es-ES" sz="1200" dirty="0"/>
              <a:t>ANCHO DEL CELULAR: 5 A 10.5 CM</a:t>
            </a:r>
          </a:p>
          <a:p>
            <a:pPr>
              <a:buFontTx/>
              <a:buChar char="-"/>
            </a:pPr>
            <a:r>
              <a:rPr lang="es-ES" sz="1200" dirty="0"/>
              <a:t>ALTO MAXIMO DEL CELULAR: SMARTPHONE Y IPHONE</a:t>
            </a:r>
          </a:p>
          <a:p>
            <a:pPr>
              <a:buFontTx/>
              <a:buChar char="-"/>
            </a:pPr>
            <a:r>
              <a:rPr lang="es-ES" sz="1200" dirty="0"/>
              <a:t>MATERIAL: </a:t>
            </a:r>
            <a:r>
              <a:rPr lang="en-US" sz="1200" dirty="0"/>
              <a:t>PLASTICO NEGRO</a:t>
            </a:r>
          </a:p>
          <a:p>
            <a:pPr>
              <a:buFontTx/>
              <a:buChar char="-"/>
            </a:pPr>
            <a:r>
              <a:rPr lang="es-ES" sz="1200" dirty="0"/>
              <a:t>TIENE CHUPAS ADHESIVAS PARA QUEDAR FIJA EN DIFERENTES SUPERFIES DEL AUTOMOVIL</a:t>
            </a:r>
          </a:p>
          <a:p>
            <a:pPr>
              <a:buFontTx/>
              <a:buChar char="-"/>
            </a:pPr>
            <a:r>
              <a:rPr lang="es-ES" sz="1200" dirty="0"/>
              <a:t>ALTO DEL SOPORTE: 23 CM</a:t>
            </a:r>
          </a:p>
          <a:p>
            <a:pPr>
              <a:buFontTx/>
              <a:buChar char="-"/>
            </a:pPr>
            <a:r>
              <a:rPr lang="es-ES" sz="1200" dirty="0"/>
              <a:t>FLEXIBILIDAD EN POSICION: SI</a:t>
            </a:r>
          </a:p>
          <a:p>
            <a:pPr>
              <a:buFontTx/>
              <a:buChar char="-"/>
            </a:pPr>
            <a:r>
              <a:rPr lang="es-ES" sz="1200" dirty="0"/>
              <a:t>SOPORTE PARA AUTOMOVIL: SI</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395508" y="2121408"/>
            <a:ext cx="4361322" cy="369332"/>
          </a:xfrm>
          <a:prstGeom prst="rect">
            <a:avLst/>
          </a:prstGeom>
          <a:noFill/>
        </p:spPr>
        <p:txBody>
          <a:bodyPr wrap="none" rtlCol="0">
            <a:spAutoFit/>
          </a:bodyPr>
          <a:lstStyle/>
          <a:p>
            <a:r>
              <a:rPr lang="en-US" dirty="0"/>
              <a:t>HOLDER PARA CARRO PHOTOHOLDER</a:t>
            </a:r>
          </a:p>
        </p:txBody>
      </p:sp>
      <p:sp>
        <p:nvSpPr>
          <p:cNvPr id="6" name="CuadroTexto 5"/>
          <p:cNvSpPr txBox="1"/>
          <p:nvPr/>
        </p:nvSpPr>
        <p:spPr>
          <a:xfrm>
            <a:off x="9046216" y="538823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4098749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SOPORTES</a:t>
            </a:r>
            <a:endParaRPr lang="es-CO" dirty="0"/>
          </a:p>
        </p:txBody>
      </p:sp>
    </p:spTree>
    <p:extLst>
      <p:ext uri="{BB962C8B-B14F-4D97-AF65-F5344CB8AC3E}">
        <p14:creationId xmlns:p14="http://schemas.microsoft.com/office/powerpoint/2010/main" val="303819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HOLDER-228</a:t>
            </a:r>
          </a:p>
          <a:p>
            <a:pPr>
              <a:buFontTx/>
              <a:buChar char="-"/>
            </a:pPr>
            <a:r>
              <a:rPr lang="es-ES" sz="1200" dirty="0"/>
              <a:t>MARCA: YUNTENG</a:t>
            </a:r>
          </a:p>
          <a:p>
            <a:pPr>
              <a:buFontTx/>
              <a:buChar char="-"/>
            </a:pPr>
            <a:r>
              <a:rPr lang="es-ES" sz="1200" dirty="0"/>
              <a:t>ANCHO MAXIMO DEL CELULAR: 5 A 8 CM</a:t>
            </a:r>
          </a:p>
          <a:p>
            <a:pPr>
              <a:buFontTx/>
              <a:buChar char="-"/>
            </a:pPr>
            <a:r>
              <a:rPr lang="es-ES" sz="1200" dirty="0"/>
              <a:t>ALTO MAXIMO DEL CELULAR: SMARTPHONE Y IPHONE</a:t>
            </a:r>
          </a:p>
          <a:p>
            <a:pPr>
              <a:buFontTx/>
              <a:buChar char="-"/>
            </a:pPr>
            <a:r>
              <a:rPr lang="es-ES" sz="1200" dirty="0"/>
              <a:t>MATERIAL: </a:t>
            </a:r>
            <a:r>
              <a:rPr lang="en-US" sz="1200" dirty="0"/>
              <a:t>ABS Y ACERO INOXIDABLE</a:t>
            </a:r>
          </a:p>
          <a:p>
            <a:pPr>
              <a:buFontTx/>
              <a:buChar char="-"/>
            </a:pPr>
            <a:r>
              <a:rPr lang="es-ES" sz="1200" dirty="0"/>
              <a:t>TIENE TRES PATAS QUE SON FLEXIBLES HASTA UN ANCHO MAXIMO</a:t>
            </a:r>
          </a:p>
          <a:p>
            <a:pPr>
              <a:buFontTx/>
              <a:buChar char="-"/>
            </a:pPr>
            <a:r>
              <a:rPr lang="es-ES" sz="1200" dirty="0"/>
              <a:t>ALTO DEL TRIPOD: 22 CM</a:t>
            </a:r>
          </a:p>
          <a:p>
            <a:pPr>
              <a:buFontTx/>
              <a:buChar char="-"/>
            </a:pPr>
            <a:r>
              <a:rPr lang="es-ES" sz="1200" dirty="0"/>
              <a:t>FLEXIBILIDAD EN POSICION: SI</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8036870" y="2093976"/>
            <a:ext cx="3078600" cy="369332"/>
          </a:xfrm>
          <a:prstGeom prst="rect">
            <a:avLst/>
          </a:prstGeom>
          <a:noFill/>
        </p:spPr>
        <p:txBody>
          <a:bodyPr wrap="none" rtlCol="0">
            <a:spAutoFit/>
          </a:bodyPr>
          <a:lstStyle/>
          <a:p>
            <a:r>
              <a:rPr lang="en-US"/>
              <a:t>TRIPOD PARA PALO SELFIE</a:t>
            </a:r>
            <a:endParaRPr lang="en-US" dirty="0"/>
          </a:p>
        </p:txBody>
      </p:sp>
      <p:sp>
        <p:nvSpPr>
          <p:cNvPr id="6" name="CuadroTexto 5"/>
          <p:cNvSpPr txBox="1"/>
          <p:nvPr/>
        </p:nvSpPr>
        <p:spPr>
          <a:xfrm>
            <a:off x="9046219" y="538823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3869106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HOLDER-S014</a:t>
            </a:r>
          </a:p>
          <a:p>
            <a:pPr>
              <a:buFontTx/>
              <a:buChar char="-"/>
            </a:pPr>
            <a:r>
              <a:rPr lang="es-ES" sz="1200" dirty="0"/>
              <a:t>MARCA: MOBILE MATE</a:t>
            </a:r>
          </a:p>
          <a:p>
            <a:pPr>
              <a:buFontTx/>
              <a:buChar char="-"/>
            </a:pPr>
            <a:r>
              <a:rPr lang="es-ES" sz="1200" dirty="0"/>
              <a:t>ANCHO MAXIMO DEL CELULAR: 5 A 20 CM</a:t>
            </a:r>
          </a:p>
          <a:p>
            <a:pPr>
              <a:buFontTx/>
              <a:buChar char="-"/>
            </a:pPr>
            <a:r>
              <a:rPr lang="es-ES" sz="1200" dirty="0"/>
              <a:t>ALTO MAXIMO DEL CELULAR: SMARTPHONE, TABLET Y IPHONE</a:t>
            </a:r>
          </a:p>
          <a:p>
            <a:pPr>
              <a:buFontTx/>
              <a:buChar char="-"/>
            </a:pPr>
            <a:r>
              <a:rPr lang="es-ES" sz="1200" dirty="0"/>
              <a:t>MATERIAL: </a:t>
            </a:r>
            <a:r>
              <a:rPr lang="en-US" sz="1200" dirty="0"/>
              <a:t>ALUMINIO</a:t>
            </a:r>
          </a:p>
          <a:p>
            <a:pPr>
              <a:buFontTx/>
              <a:buChar char="-"/>
            </a:pPr>
            <a:r>
              <a:rPr lang="es-ES" sz="1200" dirty="0"/>
              <a:t>TIENE UNA BASE FIJA QUE SOPORTA DIFERENTES DISPOSITIVOS EN ELLA</a:t>
            </a:r>
          </a:p>
          <a:p>
            <a:pPr>
              <a:buFontTx/>
              <a:buChar char="-"/>
            </a:pPr>
            <a:r>
              <a:rPr lang="es-ES" sz="1200" dirty="0"/>
              <a:t>ALTO DEL SOPORTE: 8 CM</a:t>
            </a:r>
          </a:p>
          <a:p>
            <a:pPr>
              <a:buFontTx/>
              <a:buChar char="-"/>
            </a:pPr>
            <a:r>
              <a:rPr lang="es-ES" sz="1200" dirty="0"/>
              <a:t>FLEXIBILIDAD EN POSICION: NO</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8066813" y="2121408"/>
            <a:ext cx="3018712" cy="369332"/>
          </a:xfrm>
          <a:prstGeom prst="rect">
            <a:avLst/>
          </a:prstGeom>
          <a:noFill/>
        </p:spPr>
        <p:txBody>
          <a:bodyPr wrap="none" rtlCol="0">
            <a:spAutoFit/>
          </a:bodyPr>
          <a:lstStyle/>
          <a:p>
            <a:r>
              <a:rPr lang="en-US" dirty="0"/>
              <a:t>HOLDER ESTATICO MATE</a:t>
            </a:r>
          </a:p>
        </p:txBody>
      </p:sp>
      <p:sp>
        <p:nvSpPr>
          <p:cNvPr id="6" name="CuadroTexto 5"/>
          <p:cNvSpPr txBox="1"/>
          <p:nvPr/>
        </p:nvSpPr>
        <p:spPr>
          <a:xfrm>
            <a:off x="9046216" y="5388235"/>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3002766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a:t>
            </a:r>
            <a:r>
              <a:rPr lang="en-US" dirty="0"/>
              <a:t>HOLDER-BR</a:t>
            </a:r>
          </a:p>
          <a:p>
            <a:pPr>
              <a:buFontTx/>
              <a:buChar char="-"/>
            </a:pPr>
            <a:r>
              <a:rPr lang="es-ES" dirty="0"/>
              <a:t>DIMENSIONES:  CUALQUIER SMARTPHONE Y IPHONE ANCHURA MAXIMA DE 110 MM</a:t>
            </a:r>
          </a:p>
          <a:p>
            <a:pPr>
              <a:buFontTx/>
              <a:buChar char="-"/>
            </a:pPr>
            <a:r>
              <a:rPr lang="es-ES" dirty="0"/>
              <a:t>COLOR: NEGRO, ROSADO Y BLANCO</a:t>
            </a:r>
          </a:p>
          <a:p>
            <a:pPr>
              <a:buFontTx/>
              <a:buChar char="-"/>
            </a:pPr>
            <a:r>
              <a:rPr lang="es-ES" dirty="0"/>
              <a:t>FLEXBILIDAD: TOTAL</a:t>
            </a:r>
          </a:p>
          <a:p>
            <a:pPr>
              <a:buFontTx/>
              <a:buChar char="-"/>
            </a:pPr>
            <a:r>
              <a:rPr lang="es-ES" dirty="0"/>
              <a:t>ANCHO MAXIMO: 7 CM PARADO</a:t>
            </a:r>
          </a:p>
          <a:p>
            <a:pPr>
              <a:buFontTx/>
              <a:buChar char="-"/>
            </a:pPr>
            <a:r>
              <a:rPr lang="es-ES" dirty="0"/>
              <a:t>FABRICADO DE UN MATERIAL FLEXIBLE, ANTIDESLIZANTE Y RESISTENTE</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5553307" y="2121408"/>
            <a:ext cx="6493701" cy="369332"/>
          </a:xfrm>
          <a:prstGeom prst="rect">
            <a:avLst/>
          </a:prstGeom>
          <a:noFill/>
        </p:spPr>
        <p:txBody>
          <a:bodyPr wrap="none" rtlCol="0">
            <a:spAutoFit/>
          </a:bodyPr>
          <a:lstStyle/>
          <a:p>
            <a:r>
              <a:rPr lang="es-ES" dirty="0"/>
              <a:t>HOLDER PARA EL CELULAR EN BASE FIJA BRAZO FLEXIBLE</a:t>
            </a:r>
            <a:endParaRPr lang="en-US" dirty="0"/>
          </a:p>
        </p:txBody>
      </p:sp>
      <p:sp>
        <p:nvSpPr>
          <p:cNvPr id="6" name="CuadroTexto 5"/>
          <p:cNvSpPr txBox="1"/>
          <p:nvPr/>
        </p:nvSpPr>
        <p:spPr>
          <a:xfrm>
            <a:off x="9046219" y="5388235"/>
            <a:ext cx="1059906" cy="369332"/>
          </a:xfrm>
          <a:prstGeom prst="rect">
            <a:avLst/>
          </a:prstGeom>
          <a:noFill/>
        </p:spPr>
        <p:txBody>
          <a:bodyPr wrap="none" rtlCol="0">
            <a:spAutoFit/>
          </a:bodyPr>
          <a:lstStyle/>
          <a:p>
            <a:r>
              <a:rPr lang="es-ES" dirty="0"/>
              <a:t>$ 18.000</a:t>
            </a:r>
            <a:endParaRPr lang="en-US" dirty="0"/>
          </a:p>
        </p:txBody>
      </p:sp>
    </p:spTree>
    <p:extLst>
      <p:ext uri="{BB962C8B-B14F-4D97-AF65-F5344CB8AC3E}">
        <p14:creationId xmlns:p14="http://schemas.microsoft.com/office/powerpoint/2010/main" val="3006550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HOLDER-MS</a:t>
            </a:r>
          </a:p>
          <a:p>
            <a:pPr>
              <a:buFontTx/>
              <a:buChar char="-"/>
            </a:pPr>
            <a:r>
              <a:rPr lang="es-ES" dirty="0"/>
              <a:t>POTENTE ALMOHADILLA DE SUCCION QUE SOPORTA DIFERENTES DISPOSITIVOS MOVILES</a:t>
            </a:r>
          </a:p>
          <a:p>
            <a:pPr>
              <a:buFontTx/>
              <a:buChar char="-"/>
            </a:pPr>
            <a:r>
              <a:rPr lang="es-ES" dirty="0"/>
              <a:t>PEQUEÑO Y COMODO PARA LLEVAR DE VIAJE EN BOLSOS, MALETINES ETC..</a:t>
            </a:r>
          </a:p>
          <a:p>
            <a:pPr>
              <a:buFontTx/>
              <a:buChar char="-"/>
            </a:pPr>
            <a:r>
              <a:rPr lang="es-ES" dirty="0"/>
              <a:t>SE PUEDE GIRAR 360 GRADOS</a:t>
            </a:r>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240179" y="2131751"/>
            <a:ext cx="4671985" cy="369332"/>
          </a:xfrm>
          <a:prstGeom prst="rect">
            <a:avLst/>
          </a:prstGeom>
          <a:noFill/>
        </p:spPr>
        <p:txBody>
          <a:bodyPr wrap="none" rtlCol="0">
            <a:spAutoFit/>
          </a:bodyPr>
          <a:lstStyle/>
          <a:p>
            <a:r>
              <a:rPr lang="es-CO" dirty="0"/>
              <a:t>HOLDER PARA EL CELULAR CON CHUPAS</a:t>
            </a:r>
            <a:endParaRPr lang="en-US" dirty="0"/>
          </a:p>
        </p:txBody>
      </p:sp>
      <p:sp>
        <p:nvSpPr>
          <p:cNvPr id="6" name="CuadroTexto 5"/>
          <p:cNvSpPr txBox="1"/>
          <p:nvPr/>
        </p:nvSpPr>
        <p:spPr>
          <a:xfrm>
            <a:off x="9155695" y="5388235"/>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36109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ACC-AIC</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MATERIAL: ACRILICO + ABS</a:t>
            </a:r>
          </a:p>
          <a:p>
            <a:r>
              <a:rPr lang="en-US" dirty="0">
                <a:latin typeface="Arial" panose="020B0604020202020204" pitchFamily="34" charset="0"/>
                <a:cs typeface="Arial" panose="020B0604020202020204" pitchFamily="34" charset="0"/>
              </a:rPr>
              <a:t>AUMENTO: 2-4 VECES</a:t>
            </a:r>
          </a:p>
          <a:p>
            <a:r>
              <a:rPr lang="en-US" dirty="0">
                <a:latin typeface="Arial" panose="020B0604020202020204" pitchFamily="34" charset="0"/>
                <a:cs typeface="Arial" panose="020B0604020202020204" pitchFamily="34" charset="0"/>
              </a:rPr>
              <a:t>TAMAÑO DE LUPA: 8”</a:t>
            </a:r>
          </a:p>
          <a:p>
            <a:r>
              <a:rPr lang="en-US" dirty="0">
                <a:latin typeface="Arial" panose="020B0604020202020204" pitchFamily="34" charset="0"/>
                <a:cs typeface="Arial" panose="020B0604020202020204" pitchFamily="34" charset="0"/>
              </a:rPr>
              <a:t>PESO: 107GR</a:t>
            </a:r>
          </a:p>
          <a:p>
            <a:r>
              <a:rPr lang="en-US" dirty="0">
                <a:latin typeface="Arial" panose="020B0604020202020204" pitchFamily="34" charset="0"/>
                <a:cs typeface="Arial" panose="020B0604020202020204" pitchFamily="34" charset="0"/>
              </a:rPr>
              <a:t>COLOR: NEGRO</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65562" y="2671786"/>
            <a:ext cx="2563503" cy="2563503"/>
          </a:xfrm>
          <a:prstGeom prst="rect">
            <a:avLst/>
          </a:prstGeom>
        </p:spPr>
      </p:pic>
      <p:sp>
        <p:nvSpPr>
          <p:cNvPr id="5" name="CuadroTexto 4"/>
          <p:cNvSpPr txBox="1"/>
          <p:nvPr/>
        </p:nvSpPr>
        <p:spPr>
          <a:xfrm>
            <a:off x="7747685" y="2121408"/>
            <a:ext cx="3599255" cy="369332"/>
          </a:xfrm>
          <a:prstGeom prst="rect">
            <a:avLst/>
          </a:prstGeom>
          <a:noFill/>
        </p:spPr>
        <p:txBody>
          <a:bodyPr wrap="none" rtlCol="0">
            <a:spAutoFit/>
          </a:bodyPr>
          <a:lstStyle/>
          <a:p>
            <a:r>
              <a:rPr lang="en-US" dirty="0"/>
              <a:t>AMPLIFICADOR DE IMAGEN 3D</a:t>
            </a:r>
          </a:p>
        </p:txBody>
      </p:sp>
      <p:sp>
        <p:nvSpPr>
          <p:cNvPr id="6" name="CuadroTexto 5"/>
          <p:cNvSpPr txBox="1"/>
          <p:nvPr/>
        </p:nvSpPr>
        <p:spPr>
          <a:xfrm>
            <a:off x="9046216" y="5416336"/>
            <a:ext cx="1002197" cy="369332"/>
          </a:xfrm>
          <a:prstGeom prst="rect">
            <a:avLst/>
          </a:prstGeom>
          <a:noFill/>
        </p:spPr>
        <p:txBody>
          <a:bodyPr wrap="none" rtlCol="0">
            <a:spAutoFit/>
          </a:bodyPr>
          <a:lstStyle/>
          <a:p>
            <a:r>
              <a:rPr lang="es-ES" dirty="0"/>
              <a:t>$25.000</a:t>
            </a:r>
            <a:endParaRPr lang="en-US" dirty="0"/>
          </a:p>
        </p:txBody>
      </p:sp>
    </p:spTree>
    <p:extLst>
      <p:ext uri="{BB962C8B-B14F-4D97-AF65-F5344CB8AC3E}">
        <p14:creationId xmlns:p14="http://schemas.microsoft.com/office/powerpoint/2010/main" val="2834207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t>MODELO: </a:t>
            </a:r>
            <a:r>
              <a:rPr lang="en-US" dirty="0"/>
              <a:t>HOLDER-BD</a:t>
            </a:r>
          </a:p>
          <a:p>
            <a:pPr>
              <a:buFontTx/>
              <a:buChar char="-"/>
            </a:pPr>
            <a:r>
              <a:rPr lang="es-ES" dirty="0"/>
              <a:t>MARCA: GENERICO</a:t>
            </a:r>
          </a:p>
          <a:p>
            <a:pPr>
              <a:buFontTx/>
              <a:buChar char="-"/>
            </a:pPr>
            <a:r>
              <a:rPr lang="es-ES" dirty="0"/>
              <a:t>ANCHO DEL CELULAR: 14.7 x 7.5 CM</a:t>
            </a:r>
          </a:p>
          <a:p>
            <a:pPr>
              <a:buFontTx/>
              <a:buChar char="-"/>
            </a:pPr>
            <a:r>
              <a:rPr lang="es-ES" dirty="0"/>
              <a:t>MATERIAL: NEOPRENO</a:t>
            </a:r>
          </a:p>
          <a:p>
            <a:pPr>
              <a:buFontTx/>
              <a:buChar char="-"/>
            </a:pPr>
            <a:r>
              <a:rPr lang="es-ES" dirty="0"/>
              <a:t>SE AJUSTA A LA ANCHURA DEL BRAZO DESEADA</a:t>
            </a:r>
          </a:p>
          <a:p>
            <a:pPr>
              <a:buFontTx/>
              <a:buChar char="-"/>
            </a:pPr>
            <a:r>
              <a:rPr lang="es-ES" dirty="0"/>
              <a:t>IDEAL PARA GYM, CAMINAR, ANDAR EN MOTO ETC..</a:t>
            </a:r>
          </a:p>
          <a:p>
            <a:pPr>
              <a:buFontTx/>
              <a:buChar char="-"/>
            </a:pPr>
            <a:r>
              <a:rPr lang="es-ES" dirty="0"/>
              <a:t>DIFERENTES COLORES</a:t>
            </a:r>
          </a:p>
          <a:p>
            <a:pPr>
              <a:buFontTx/>
              <a:buChar char="-"/>
            </a:pPr>
            <a:endParaRPr lang="es-ES" dirty="0"/>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8164696" y="2211612"/>
            <a:ext cx="2822952" cy="369332"/>
          </a:xfrm>
          <a:prstGeom prst="rect">
            <a:avLst/>
          </a:prstGeom>
          <a:noFill/>
        </p:spPr>
        <p:txBody>
          <a:bodyPr wrap="none" rtlCol="0">
            <a:spAutoFit/>
          </a:bodyPr>
          <a:lstStyle/>
          <a:p>
            <a:r>
              <a:rPr lang="en-US" dirty="0"/>
              <a:t>BRAZALETE DEPORTIVO</a:t>
            </a:r>
          </a:p>
        </p:txBody>
      </p:sp>
      <p:sp>
        <p:nvSpPr>
          <p:cNvPr id="6" name="CuadroTexto 5"/>
          <p:cNvSpPr txBox="1"/>
          <p:nvPr/>
        </p:nvSpPr>
        <p:spPr>
          <a:xfrm>
            <a:off x="9046219" y="5388235"/>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3337695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HOLDER-PC</a:t>
            </a:r>
          </a:p>
          <a:p>
            <a:pPr>
              <a:buFontTx/>
              <a:buChar char="-"/>
            </a:pPr>
            <a:r>
              <a:rPr lang="es-ES" sz="1200" dirty="0"/>
              <a:t>MARCA: GENERICO</a:t>
            </a:r>
          </a:p>
          <a:p>
            <a:pPr>
              <a:buFontTx/>
              <a:buChar char="-"/>
            </a:pPr>
            <a:r>
              <a:rPr lang="es-ES" sz="1200" dirty="0"/>
              <a:t>ANCHO MAXIMO DEL CELULAR: 9.5 CM</a:t>
            </a:r>
          </a:p>
          <a:p>
            <a:pPr>
              <a:buFontTx/>
              <a:buChar char="-"/>
            </a:pPr>
            <a:r>
              <a:rPr lang="es-ES" sz="1200" dirty="0"/>
              <a:t>ALTO MAXIMO DEL CELULAR: SMARTPHONE, TABLET Y IPHONE</a:t>
            </a:r>
          </a:p>
          <a:p>
            <a:pPr>
              <a:buFontTx/>
              <a:buChar char="-"/>
            </a:pPr>
            <a:r>
              <a:rPr lang="es-ES" sz="1200" dirty="0"/>
              <a:t>MATERIAL: </a:t>
            </a:r>
            <a:r>
              <a:rPr lang="en-US" sz="1200" dirty="0"/>
              <a:t>PLASTICO</a:t>
            </a:r>
          </a:p>
          <a:p>
            <a:pPr>
              <a:buFontTx/>
              <a:buChar char="-"/>
            </a:pPr>
            <a:r>
              <a:rPr lang="es-ES" sz="1200" dirty="0"/>
              <a:t>TIENE UN SELLO DE SEGURIDAD Y ANTIFILTRO QUE NO DEJA PASAR EL AGUA NI NINGUN LIQUIDO POR ENCIMA</a:t>
            </a:r>
          </a:p>
          <a:p>
            <a:pPr>
              <a:buFontTx/>
              <a:buChar char="-"/>
            </a:pPr>
            <a:r>
              <a:rPr lang="es-ES" sz="1200" dirty="0"/>
              <a:t>ALTO DEL SOPORTE: 16.5 CM</a:t>
            </a:r>
          </a:p>
          <a:p>
            <a:pPr>
              <a:buFontTx/>
              <a:buChar char="-"/>
            </a:pPr>
            <a:r>
              <a:rPr lang="es-ES" sz="1200" dirty="0"/>
              <a:t>FLEXIBILIDAD EN POSICION: NO</a:t>
            </a:r>
          </a:p>
          <a:p>
            <a:pPr>
              <a:buFontTx/>
              <a:buChar char="-"/>
            </a:pPr>
            <a:r>
              <a:rPr lang="es-ES" sz="1200" dirty="0"/>
              <a:t>SOPORTE PARA AUTOMOVIL: NO</a:t>
            </a:r>
          </a:p>
          <a:p>
            <a:pPr>
              <a:buFontTx/>
              <a:buChar char="-"/>
            </a:pPr>
            <a:r>
              <a:rPr lang="es-ES" sz="1200" dirty="0"/>
              <a:t>VIENE CON UNA CUERDA QUE SE PUEDE COLGAR EN EL CUELLO O EN DONDE DESEE</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395508" y="2121408"/>
            <a:ext cx="4498091" cy="369332"/>
          </a:xfrm>
          <a:prstGeom prst="rect">
            <a:avLst/>
          </a:prstGeom>
          <a:noFill/>
        </p:spPr>
        <p:txBody>
          <a:bodyPr wrap="none" rtlCol="0">
            <a:spAutoFit/>
          </a:bodyPr>
          <a:lstStyle/>
          <a:p>
            <a:r>
              <a:rPr lang="en-US" dirty="0"/>
              <a:t>PROTECTOR DE AGUA PARA CELULAR</a:t>
            </a:r>
          </a:p>
        </p:txBody>
      </p:sp>
      <p:sp>
        <p:nvSpPr>
          <p:cNvPr id="6" name="CuadroTexto 5"/>
          <p:cNvSpPr txBox="1"/>
          <p:nvPr/>
        </p:nvSpPr>
        <p:spPr>
          <a:xfrm>
            <a:off x="9108734" y="5388235"/>
            <a:ext cx="934871" cy="369332"/>
          </a:xfrm>
          <a:prstGeom prst="rect">
            <a:avLst/>
          </a:prstGeom>
          <a:noFill/>
        </p:spPr>
        <p:txBody>
          <a:bodyPr wrap="none" rtlCol="0">
            <a:spAutoFit/>
          </a:bodyPr>
          <a:lstStyle/>
          <a:p>
            <a:r>
              <a:rPr lang="es-ES" dirty="0"/>
              <a:t>$ 6.000</a:t>
            </a:r>
            <a:endParaRPr lang="en-US" dirty="0"/>
          </a:p>
        </p:txBody>
      </p:sp>
    </p:spTree>
    <p:extLst>
      <p:ext uri="{BB962C8B-B14F-4D97-AF65-F5344CB8AC3E}">
        <p14:creationId xmlns:p14="http://schemas.microsoft.com/office/powerpoint/2010/main" val="1495062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HOLDER-STT</a:t>
            </a:r>
          </a:p>
          <a:p>
            <a:pPr>
              <a:buFontTx/>
              <a:buChar char="-"/>
            </a:pPr>
            <a:r>
              <a:rPr lang="es-ES" sz="1200" dirty="0"/>
              <a:t>MARCA: GENERICO</a:t>
            </a:r>
          </a:p>
          <a:p>
            <a:pPr>
              <a:buFontTx/>
              <a:buChar char="-"/>
            </a:pPr>
            <a:r>
              <a:rPr lang="es-ES" sz="1200" dirty="0"/>
              <a:t>ANCHO MAXIMO DEL CELULAR: 5 A 7 CM</a:t>
            </a:r>
          </a:p>
          <a:p>
            <a:pPr>
              <a:buFontTx/>
              <a:buChar char="-"/>
            </a:pPr>
            <a:r>
              <a:rPr lang="es-ES" sz="1200" dirty="0"/>
              <a:t>ALTO MAXIMO DEL CELULAR: SMARTPHONE Y IPHONE</a:t>
            </a:r>
          </a:p>
          <a:p>
            <a:pPr>
              <a:buFontTx/>
              <a:buChar char="-"/>
            </a:pPr>
            <a:r>
              <a:rPr lang="es-ES" sz="1200" dirty="0"/>
              <a:t>MATERIAL: </a:t>
            </a:r>
            <a:r>
              <a:rPr lang="en-US" sz="1200" dirty="0"/>
              <a:t>PASTA</a:t>
            </a:r>
          </a:p>
          <a:p>
            <a:pPr>
              <a:buFontTx/>
              <a:buChar char="-"/>
            </a:pPr>
            <a:r>
              <a:rPr lang="es-ES" sz="1200" dirty="0"/>
              <a:t>TIENE DOS PATAS TRASERAS QUE DEJAN FIJA LA BASE DEL SOPORTE</a:t>
            </a:r>
          </a:p>
          <a:p>
            <a:pPr>
              <a:buFontTx/>
              <a:buChar char="-"/>
            </a:pPr>
            <a:r>
              <a:rPr lang="es-ES" sz="1200" dirty="0"/>
              <a:t>ALTO DEL SOPORTE: 11 CM</a:t>
            </a:r>
          </a:p>
          <a:p>
            <a:pPr>
              <a:buFontTx/>
              <a:buChar char="-"/>
            </a:pPr>
            <a:r>
              <a:rPr lang="es-ES" sz="1200" dirty="0"/>
              <a:t>FLEXIBILIDAD EN POSICION: NO</a:t>
            </a:r>
          </a:p>
          <a:p>
            <a:pPr>
              <a:buFontTx/>
              <a:buChar char="-"/>
            </a:pPr>
            <a:endParaRPr lang="es-ES" dirty="0"/>
          </a:p>
          <a:p>
            <a:pPr>
              <a:buFontTx/>
              <a:buChar char="-"/>
            </a:pPr>
            <a:endParaRPr lang="es-ES"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527243" y="2121408"/>
            <a:ext cx="4097853" cy="369332"/>
          </a:xfrm>
          <a:prstGeom prst="rect">
            <a:avLst/>
          </a:prstGeom>
          <a:noFill/>
        </p:spPr>
        <p:txBody>
          <a:bodyPr wrap="none" rtlCol="0">
            <a:spAutoFit/>
          </a:bodyPr>
          <a:lstStyle/>
          <a:p>
            <a:r>
              <a:rPr lang="en-US" dirty="0"/>
              <a:t>SOPORTE PARA CELULAR SENCILLO</a:t>
            </a:r>
          </a:p>
        </p:txBody>
      </p:sp>
      <p:sp>
        <p:nvSpPr>
          <p:cNvPr id="6" name="CuadroTexto 5"/>
          <p:cNvSpPr txBox="1"/>
          <p:nvPr/>
        </p:nvSpPr>
        <p:spPr>
          <a:xfrm>
            <a:off x="9108733" y="5388235"/>
            <a:ext cx="934871" cy="369332"/>
          </a:xfrm>
          <a:prstGeom prst="rect">
            <a:avLst/>
          </a:prstGeom>
          <a:noFill/>
        </p:spPr>
        <p:txBody>
          <a:bodyPr wrap="none" rtlCol="0">
            <a:spAutoFit/>
          </a:bodyPr>
          <a:lstStyle/>
          <a:p>
            <a:r>
              <a:rPr lang="es-ES" dirty="0"/>
              <a:t>$ 4.000</a:t>
            </a:r>
            <a:endParaRPr lang="en-US" dirty="0"/>
          </a:p>
        </p:txBody>
      </p:sp>
    </p:spTree>
    <p:extLst>
      <p:ext uri="{BB962C8B-B14F-4D97-AF65-F5344CB8AC3E}">
        <p14:creationId xmlns:p14="http://schemas.microsoft.com/office/powerpoint/2010/main" val="3815188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D4EBA-F0DF-F23F-03D9-B895C009B320}"/>
              </a:ext>
            </a:extLst>
          </p:cNvPr>
          <p:cNvSpPr>
            <a:spLocks noGrp="1"/>
          </p:cNvSpPr>
          <p:nvPr>
            <p:ph type="title"/>
          </p:nvPr>
        </p:nvSpPr>
        <p:spPr>
          <a:xfrm>
            <a:off x="1066800" y="2313432"/>
            <a:ext cx="10058400" cy="1609344"/>
          </a:xfrm>
        </p:spPr>
        <p:txBody>
          <a:bodyPr/>
          <a:lstStyle/>
          <a:p>
            <a:pPr algn="ctr"/>
            <a:r>
              <a:rPr lang="es-ES" dirty="0"/>
              <a:t>BAFLES</a:t>
            </a:r>
            <a:endParaRPr lang="es-CO" dirty="0"/>
          </a:p>
        </p:txBody>
      </p:sp>
    </p:spTree>
    <p:extLst>
      <p:ext uri="{BB962C8B-B14F-4D97-AF65-F5344CB8AC3E}">
        <p14:creationId xmlns:p14="http://schemas.microsoft.com/office/powerpoint/2010/main" val="2692243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MS-1620BT</a:t>
            </a:r>
          </a:p>
          <a:p>
            <a:r>
              <a:rPr lang="en-US" sz="1200" dirty="0"/>
              <a:t>ALTO: 11 CM</a:t>
            </a:r>
          </a:p>
          <a:p>
            <a:r>
              <a:rPr lang="en-US" sz="1200" dirty="0"/>
              <a:t>ANCHO: 14 CM</a:t>
            </a:r>
          </a:p>
          <a:p>
            <a:r>
              <a:rPr lang="en-US" sz="1200" dirty="0"/>
              <a:t>POTENCIA: 5 W</a:t>
            </a:r>
          </a:p>
          <a:p>
            <a:r>
              <a:rPr lang="es-ES" sz="1200" dirty="0"/>
              <a:t>PESO: 583 GR</a:t>
            </a:r>
            <a:endParaRPr lang="en-US" sz="1200" dirty="0"/>
          </a:p>
          <a:p>
            <a:r>
              <a:rPr lang="en-US" sz="1200" dirty="0"/>
              <a:t>BATERÍA RECARGABLE: 500 MA</a:t>
            </a:r>
          </a:p>
          <a:p>
            <a:r>
              <a:rPr lang="en-US" sz="1200" dirty="0"/>
              <a:t>CONEXIÓN: BLUETOOTH/RADIO FM</a:t>
            </a:r>
          </a:p>
          <a:p>
            <a:r>
              <a:rPr lang="en-US" sz="1200" dirty="0"/>
              <a:t>PUERTOS: USB, MICRO USB, MICROSD</a:t>
            </a:r>
          </a:p>
          <a:p>
            <a:r>
              <a:rPr lang="en-US" sz="1200" dirty="0"/>
              <a:t>DURACIÓN DE LA BATERÍA: 2 – 4 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7821810" y="2118955"/>
            <a:ext cx="3508717" cy="369332"/>
          </a:xfrm>
          <a:prstGeom prst="rect">
            <a:avLst/>
          </a:prstGeom>
          <a:noFill/>
        </p:spPr>
        <p:txBody>
          <a:bodyPr wrap="none" rtlCol="0">
            <a:spAutoFit/>
          </a:bodyPr>
          <a:lstStyle/>
          <a:p>
            <a:r>
              <a:rPr lang="en-US" dirty="0"/>
              <a:t>PARLANTE WIRELESS SPEAKER</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$ 25.000</a:t>
            </a:r>
            <a:endParaRPr lang="en-US" dirty="0"/>
          </a:p>
        </p:txBody>
      </p:sp>
    </p:spTree>
    <p:extLst>
      <p:ext uri="{BB962C8B-B14F-4D97-AF65-F5344CB8AC3E}">
        <p14:creationId xmlns:p14="http://schemas.microsoft.com/office/powerpoint/2010/main" val="1129282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smtClean="0"/>
              <a:t>MS-2218BT</a:t>
            </a:r>
            <a:endParaRPr lang="en-US" sz="1200" dirty="0"/>
          </a:p>
          <a:p>
            <a:r>
              <a:rPr lang="en-US" sz="1200" dirty="0"/>
              <a:t>ALTO: 11 CM</a:t>
            </a:r>
          </a:p>
          <a:p>
            <a:r>
              <a:rPr lang="en-US" sz="1200" dirty="0"/>
              <a:t>ANCHO: 14 CM</a:t>
            </a:r>
          </a:p>
          <a:p>
            <a:r>
              <a:rPr lang="en-US" sz="1200" dirty="0"/>
              <a:t>POTENCIA: 5 W</a:t>
            </a:r>
          </a:p>
          <a:p>
            <a:r>
              <a:rPr lang="es-ES" sz="1200" dirty="0"/>
              <a:t>PESO: 583 GR</a:t>
            </a:r>
            <a:endParaRPr lang="en-US" sz="1200" dirty="0"/>
          </a:p>
          <a:p>
            <a:r>
              <a:rPr lang="en-US" sz="1200" dirty="0"/>
              <a:t>BATERÍA RECARGABLE: 500 MA</a:t>
            </a:r>
          </a:p>
          <a:p>
            <a:r>
              <a:rPr lang="en-US" sz="1200" dirty="0"/>
              <a:t>CONEXIÓN: BLUETOOTH/RADIO FM</a:t>
            </a:r>
          </a:p>
          <a:p>
            <a:r>
              <a:rPr lang="en-US" sz="1200" dirty="0"/>
              <a:t>PUERTOS: USB, MICRO USB, MICROSD</a:t>
            </a:r>
          </a:p>
          <a:p>
            <a:r>
              <a:rPr lang="en-US" sz="1200" dirty="0"/>
              <a:t>DURACIÓN DE LA BATERÍA: 2 – 4 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821810" y="2118955"/>
            <a:ext cx="3508717" cy="369332"/>
          </a:xfrm>
          <a:prstGeom prst="rect">
            <a:avLst/>
          </a:prstGeom>
          <a:noFill/>
        </p:spPr>
        <p:txBody>
          <a:bodyPr wrap="none" rtlCol="0">
            <a:spAutoFit/>
          </a:bodyPr>
          <a:lstStyle/>
          <a:p>
            <a:r>
              <a:rPr lang="en-US" dirty="0"/>
              <a:t>PARLANTE WIRELESS SPEAKER</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a:t>
            </a:r>
            <a:r>
              <a:rPr lang="es-ES" dirty="0" smtClean="0"/>
              <a:t>35.000</a:t>
            </a:r>
            <a:endParaRPr lang="en-US" dirty="0"/>
          </a:p>
        </p:txBody>
      </p:sp>
    </p:spTree>
    <p:extLst>
      <p:ext uri="{BB962C8B-B14F-4D97-AF65-F5344CB8AC3E}">
        <p14:creationId xmlns:p14="http://schemas.microsoft.com/office/powerpoint/2010/main" val="4275904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MS-AN085</a:t>
            </a:r>
          </a:p>
          <a:p>
            <a:r>
              <a:rPr lang="en-US" sz="1200" dirty="0"/>
              <a:t>ALTO: 16.5 CM</a:t>
            </a:r>
          </a:p>
          <a:p>
            <a:r>
              <a:rPr lang="en-US" sz="1200" dirty="0"/>
              <a:t>ANCHO: 11 CM</a:t>
            </a:r>
          </a:p>
          <a:p>
            <a:r>
              <a:rPr lang="en-US" sz="1200" dirty="0"/>
              <a:t>POTENCIA: 8 W</a:t>
            </a:r>
          </a:p>
          <a:p>
            <a:r>
              <a:rPr lang="en-US" sz="1200" dirty="0"/>
              <a:t>BATERÍA RECARGABLE: 2400 mA</a:t>
            </a:r>
          </a:p>
          <a:p>
            <a:r>
              <a:rPr lang="en-US" sz="1200" dirty="0"/>
              <a:t>CONEXIÓN: BLUETOOTH/RADIO FM</a:t>
            </a:r>
          </a:p>
          <a:p>
            <a:r>
              <a:rPr lang="en-US" sz="1200" dirty="0"/>
              <a:t>PUERTOS: USB, MICRO USB, MICROSD</a:t>
            </a:r>
          </a:p>
          <a:p>
            <a:r>
              <a:rPr lang="en-US" sz="1200" dirty="0"/>
              <a:t>DURACIÓN DE LA BATERÍA: 5 - 6 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057159" y="2020759"/>
            <a:ext cx="3186578" cy="369332"/>
          </a:xfrm>
          <a:prstGeom prst="rect">
            <a:avLst/>
          </a:prstGeom>
          <a:noFill/>
        </p:spPr>
        <p:txBody>
          <a:bodyPr wrap="none" rtlCol="0">
            <a:spAutoFit/>
          </a:bodyPr>
          <a:lstStyle/>
          <a:p>
            <a:r>
              <a:rPr lang="en-US" dirty="0"/>
              <a:t>PARLANTE PORTATIL NIA 3”</a:t>
            </a:r>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$ 45.000</a:t>
            </a:r>
            <a:endParaRPr lang="en-US" dirty="0"/>
          </a:p>
        </p:txBody>
      </p:sp>
    </p:spTree>
    <p:extLst>
      <p:ext uri="{BB962C8B-B14F-4D97-AF65-F5344CB8AC3E}">
        <p14:creationId xmlns:p14="http://schemas.microsoft.com/office/powerpoint/2010/main" val="1668075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smtClean="0"/>
              <a:t>MS-AN086</a:t>
            </a:r>
            <a:endParaRPr lang="en-US" sz="1200" dirty="0"/>
          </a:p>
          <a:p>
            <a:r>
              <a:rPr lang="en-US" sz="1200" dirty="0"/>
              <a:t>ALTO: </a:t>
            </a:r>
            <a:r>
              <a:rPr lang="en-US" sz="1200" dirty="0" smtClean="0"/>
              <a:t>17 </a:t>
            </a:r>
            <a:r>
              <a:rPr lang="en-US" sz="1200" dirty="0"/>
              <a:t>CM</a:t>
            </a:r>
          </a:p>
          <a:p>
            <a:r>
              <a:rPr lang="en-US" sz="1200" dirty="0"/>
              <a:t>ANCHO: 11 CM</a:t>
            </a:r>
          </a:p>
          <a:p>
            <a:r>
              <a:rPr lang="en-US" sz="1200" dirty="0"/>
              <a:t>POTENCIA: 8 W</a:t>
            </a:r>
          </a:p>
          <a:p>
            <a:r>
              <a:rPr lang="en-US" sz="1200" dirty="0"/>
              <a:t>BATERÍA RECARGABLE: 2400 mA</a:t>
            </a:r>
          </a:p>
          <a:p>
            <a:r>
              <a:rPr lang="en-US" sz="1200" dirty="0"/>
              <a:t>CONEXIÓN: BLUETOOTH/RADIO FM</a:t>
            </a:r>
          </a:p>
          <a:p>
            <a:r>
              <a:rPr lang="en-US" sz="1200" dirty="0"/>
              <a:t>PUERTOS: USB, MICRO USB, MICROSD</a:t>
            </a:r>
          </a:p>
          <a:p>
            <a:r>
              <a:rPr lang="en-US" sz="1200" dirty="0"/>
              <a:t>DURACIÓN DE LA BATERÍA: 5 - 6 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897" y="2669773"/>
            <a:ext cx="2563503" cy="2563503"/>
          </a:xfrm>
          <a:prstGeom prst="rect">
            <a:avLst/>
          </a:prstGeom>
        </p:spPr>
      </p:pic>
      <p:sp>
        <p:nvSpPr>
          <p:cNvPr id="5" name="CuadroTexto 4"/>
          <p:cNvSpPr txBox="1"/>
          <p:nvPr/>
        </p:nvSpPr>
        <p:spPr>
          <a:xfrm>
            <a:off x="8057159" y="2020759"/>
            <a:ext cx="3406189" cy="369332"/>
          </a:xfrm>
          <a:prstGeom prst="rect">
            <a:avLst/>
          </a:prstGeom>
          <a:noFill/>
        </p:spPr>
        <p:txBody>
          <a:bodyPr wrap="none" rtlCol="0">
            <a:spAutoFit/>
          </a:bodyPr>
          <a:lstStyle/>
          <a:p>
            <a:r>
              <a:rPr lang="en-US" dirty="0"/>
              <a:t>PARLANTE PORTATIL NIA </a:t>
            </a:r>
            <a:r>
              <a:rPr lang="en-US" dirty="0" smtClean="0"/>
              <a:t>3.5”</a:t>
            </a:r>
            <a:endParaRPr lang="en-US" dirty="0"/>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a:t>
            </a:r>
            <a:r>
              <a:rPr lang="es-ES" dirty="0" smtClean="0"/>
              <a:t>60</a:t>
            </a:r>
            <a:r>
              <a:rPr lang="es-ES" dirty="0" smtClean="0"/>
              <a:t>.000</a:t>
            </a:r>
            <a:endParaRPr lang="en-US" dirty="0"/>
          </a:p>
        </p:txBody>
      </p:sp>
    </p:spTree>
    <p:extLst>
      <p:ext uri="{BB962C8B-B14F-4D97-AF65-F5344CB8AC3E}">
        <p14:creationId xmlns:p14="http://schemas.microsoft.com/office/powerpoint/2010/main" val="937379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smtClean="0"/>
              <a:t>MS-AN088</a:t>
            </a:r>
            <a:endParaRPr lang="en-US" sz="1200" dirty="0"/>
          </a:p>
          <a:p>
            <a:r>
              <a:rPr lang="en-US" sz="1200" dirty="0" smtClean="0"/>
              <a:t>POTENCIA</a:t>
            </a:r>
            <a:r>
              <a:rPr lang="en-US" sz="1200" dirty="0"/>
              <a:t>: </a:t>
            </a:r>
            <a:r>
              <a:rPr lang="en-US" sz="1200" dirty="0" smtClean="0"/>
              <a:t>2000W</a:t>
            </a:r>
            <a:endParaRPr lang="en-US" sz="1200" dirty="0"/>
          </a:p>
          <a:p>
            <a:r>
              <a:rPr lang="en-US" sz="1200" dirty="0"/>
              <a:t>BATERÍA RECARGABLE: </a:t>
            </a:r>
            <a:r>
              <a:rPr lang="en-US" sz="1200" dirty="0" smtClean="0"/>
              <a:t>2400 </a:t>
            </a:r>
            <a:r>
              <a:rPr lang="en-US" sz="1200" dirty="0"/>
              <a:t>mA</a:t>
            </a:r>
          </a:p>
          <a:p>
            <a:r>
              <a:rPr lang="en-US" sz="1200" dirty="0"/>
              <a:t>CONEXIÓN: BLUETOOTH/RADIO FM</a:t>
            </a:r>
          </a:p>
          <a:p>
            <a:r>
              <a:rPr lang="en-US" sz="1200" dirty="0"/>
              <a:t>PUERTOS: USB, MICRO USB, </a:t>
            </a:r>
            <a:r>
              <a:rPr lang="en-US" sz="1200" dirty="0" smtClean="0"/>
              <a:t>MICROSD</a:t>
            </a:r>
            <a:endParaRPr lang="en-US" sz="1200" dirty="0"/>
          </a:p>
          <a:p>
            <a:r>
              <a:rPr lang="en-US" sz="1200" dirty="0"/>
              <a:t>DURACIÓN DE LA BATERÍA: </a:t>
            </a:r>
            <a:r>
              <a:rPr lang="en-US" sz="1200" dirty="0" smtClean="0"/>
              <a:t>5 A 6</a:t>
            </a:r>
            <a:r>
              <a:rPr lang="en-US" sz="1200" dirty="0" smtClean="0"/>
              <a:t> </a:t>
            </a:r>
            <a:r>
              <a:rPr lang="en-US" sz="1200" dirty="0"/>
              <a:t>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897" y="2669773"/>
            <a:ext cx="2563503" cy="2563503"/>
          </a:xfrm>
          <a:prstGeom prst="rect">
            <a:avLst/>
          </a:prstGeom>
        </p:spPr>
      </p:pic>
      <p:sp>
        <p:nvSpPr>
          <p:cNvPr id="5" name="CuadroTexto 4"/>
          <p:cNvSpPr txBox="1"/>
          <p:nvPr/>
        </p:nvSpPr>
        <p:spPr>
          <a:xfrm>
            <a:off x="8310134" y="2019699"/>
            <a:ext cx="2171044" cy="369332"/>
          </a:xfrm>
          <a:prstGeom prst="rect">
            <a:avLst/>
          </a:prstGeom>
          <a:noFill/>
        </p:spPr>
        <p:txBody>
          <a:bodyPr wrap="none" rtlCol="0">
            <a:spAutoFit/>
          </a:bodyPr>
          <a:lstStyle/>
          <a:p>
            <a:r>
              <a:rPr lang="en-US" dirty="0"/>
              <a:t>PARLANTE </a:t>
            </a:r>
            <a:r>
              <a:rPr lang="en-US" dirty="0" smtClean="0"/>
              <a:t>AN-088</a:t>
            </a:r>
            <a:endParaRPr lang="en-US" dirty="0"/>
          </a:p>
        </p:txBody>
      </p:sp>
      <p:sp>
        <p:nvSpPr>
          <p:cNvPr id="6" name="CuadroTexto 5"/>
          <p:cNvSpPr txBox="1"/>
          <p:nvPr/>
        </p:nvSpPr>
        <p:spPr>
          <a:xfrm>
            <a:off x="8983698" y="5425429"/>
            <a:ext cx="1059906" cy="369332"/>
          </a:xfrm>
          <a:prstGeom prst="rect">
            <a:avLst/>
          </a:prstGeom>
          <a:noFill/>
        </p:spPr>
        <p:txBody>
          <a:bodyPr wrap="none" rtlCol="0">
            <a:spAutoFit/>
          </a:bodyPr>
          <a:lstStyle/>
          <a:p>
            <a:r>
              <a:rPr lang="es-ES" dirty="0"/>
              <a:t>$ </a:t>
            </a:r>
            <a:r>
              <a:rPr lang="es-ES" dirty="0" smtClean="0"/>
              <a:t>70.000</a:t>
            </a:r>
            <a:endParaRPr lang="en-US" dirty="0"/>
          </a:p>
        </p:txBody>
      </p:sp>
    </p:spTree>
    <p:extLst>
      <p:ext uri="{BB962C8B-B14F-4D97-AF65-F5344CB8AC3E}">
        <p14:creationId xmlns:p14="http://schemas.microsoft.com/office/powerpoint/2010/main" val="2501549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MS-GY119R</a:t>
            </a:r>
          </a:p>
          <a:p>
            <a:r>
              <a:rPr lang="en-US" sz="1200" dirty="0"/>
              <a:t>ALTO: 6.5 CM</a:t>
            </a:r>
          </a:p>
          <a:p>
            <a:r>
              <a:rPr lang="en-US" sz="1200" dirty="0"/>
              <a:t>ANCHO: 10.5 CM</a:t>
            </a:r>
          </a:p>
          <a:p>
            <a:r>
              <a:rPr lang="en-US" sz="1200" dirty="0"/>
              <a:t>BATERÍA 2×1.5V“AAA”(NO INCLUIDA)</a:t>
            </a:r>
          </a:p>
          <a:p>
            <a:r>
              <a:rPr lang="en-US" sz="1200" dirty="0"/>
              <a:t>CONEXIÓN: RADIO FM – AM/AUX</a:t>
            </a: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7658560" y="2121408"/>
            <a:ext cx="4005777" cy="369332"/>
          </a:xfrm>
          <a:prstGeom prst="rect">
            <a:avLst/>
          </a:prstGeom>
          <a:noFill/>
        </p:spPr>
        <p:txBody>
          <a:bodyPr wrap="none" rtlCol="0">
            <a:spAutoFit/>
          </a:bodyPr>
          <a:lstStyle/>
          <a:p>
            <a:r>
              <a:rPr lang="en-US" dirty="0"/>
              <a:t>RADIO GYNIPOT FM/AM PEQUEÑO</a:t>
            </a:r>
          </a:p>
        </p:txBody>
      </p:sp>
      <p:sp>
        <p:nvSpPr>
          <p:cNvPr id="6" name="CuadroTexto 5"/>
          <p:cNvSpPr txBox="1"/>
          <p:nvPr/>
        </p:nvSpPr>
        <p:spPr>
          <a:xfrm>
            <a:off x="9046216" y="5416336"/>
            <a:ext cx="1002197" cy="369332"/>
          </a:xfrm>
          <a:prstGeom prst="rect">
            <a:avLst/>
          </a:prstGeom>
          <a:noFill/>
        </p:spPr>
        <p:txBody>
          <a:bodyPr wrap="none" rtlCol="0">
            <a:spAutoFit/>
          </a:bodyPr>
          <a:lstStyle/>
          <a:p>
            <a:r>
              <a:rPr lang="es-ES" dirty="0"/>
              <a:t>$25.000</a:t>
            </a:r>
            <a:endParaRPr lang="en-US" dirty="0"/>
          </a:p>
        </p:txBody>
      </p:sp>
    </p:spTree>
    <p:extLst>
      <p:ext uri="{BB962C8B-B14F-4D97-AF65-F5344CB8AC3E}">
        <p14:creationId xmlns:p14="http://schemas.microsoft.com/office/powerpoint/2010/main" val="87464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ACC-CDR</a:t>
            </a:r>
          </a:p>
          <a:p>
            <a:pPr>
              <a:buFontTx/>
              <a:buChar char="-"/>
            </a:pPr>
            <a:r>
              <a:rPr lang="es-ES" dirty="0">
                <a:latin typeface="Arial" panose="020B0604020202020204" pitchFamily="34" charset="0"/>
                <a:cs typeface="Arial" panose="020B0604020202020204" pitchFamily="34" charset="0"/>
              </a:rPr>
              <a:t>LOS CD NO SON REGRABABLES</a:t>
            </a:r>
          </a:p>
          <a:p>
            <a:pPr>
              <a:buFontTx/>
              <a:buChar char="-"/>
            </a:pPr>
            <a:r>
              <a:rPr lang="es-ES" dirty="0">
                <a:latin typeface="Arial" panose="020B0604020202020204" pitchFamily="34" charset="0"/>
                <a:cs typeface="Arial" panose="020B0604020202020204" pitchFamily="34" charset="0"/>
              </a:rPr>
              <a:t>SE PUEDE GUARDAR INFORMACION EN EL CD</a:t>
            </a:r>
          </a:p>
          <a:p>
            <a:pPr>
              <a:buFontTx/>
              <a:buChar char="-"/>
            </a:pPr>
            <a:r>
              <a:rPr lang="es-ES" dirty="0">
                <a:latin typeface="Arial" panose="020B0604020202020204" pitchFamily="34" charset="0"/>
                <a:cs typeface="Arial" panose="020B0604020202020204" pitchFamily="34" charset="0"/>
              </a:rPr>
              <a:t>SE PUEDE USAR COMO CD DE MUSICA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8960359" y="2093976"/>
            <a:ext cx="1106585" cy="369332"/>
          </a:xfrm>
          <a:prstGeom prst="rect">
            <a:avLst/>
          </a:prstGeom>
          <a:noFill/>
        </p:spPr>
        <p:txBody>
          <a:bodyPr wrap="none" rtlCol="0">
            <a:spAutoFit/>
          </a:bodyPr>
          <a:lstStyle/>
          <a:p>
            <a:r>
              <a:rPr lang="en-US" dirty="0"/>
              <a:t>CD ROM</a:t>
            </a:r>
          </a:p>
        </p:txBody>
      </p:sp>
      <p:sp>
        <p:nvSpPr>
          <p:cNvPr id="6" name="CuadroTexto 5"/>
          <p:cNvSpPr txBox="1"/>
          <p:nvPr/>
        </p:nvSpPr>
        <p:spPr>
          <a:xfrm>
            <a:off x="9046217" y="5415667"/>
            <a:ext cx="934871" cy="369332"/>
          </a:xfrm>
          <a:prstGeom prst="rect">
            <a:avLst/>
          </a:prstGeom>
          <a:noFill/>
        </p:spPr>
        <p:txBody>
          <a:bodyPr wrap="none" rtlCol="0">
            <a:spAutoFit/>
          </a:bodyPr>
          <a:lstStyle/>
          <a:p>
            <a:r>
              <a:rPr lang="es-ES" dirty="0"/>
              <a:t>$ 1.000</a:t>
            </a:r>
            <a:endParaRPr lang="en-US" dirty="0"/>
          </a:p>
        </p:txBody>
      </p:sp>
    </p:spTree>
    <p:extLst>
      <p:ext uri="{BB962C8B-B14F-4D97-AF65-F5344CB8AC3E}">
        <p14:creationId xmlns:p14="http://schemas.microsoft.com/office/powerpoint/2010/main" val="42885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MS-NTR20</a:t>
            </a:r>
          </a:p>
          <a:p>
            <a:r>
              <a:rPr lang="en-US" sz="1200" dirty="0"/>
              <a:t>ALTO: 6.5 CM</a:t>
            </a:r>
          </a:p>
          <a:p>
            <a:r>
              <a:rPr lang="en-US" sz="1200" dirty="0"/>
              <a:t>ANCHO: 10.5 CM</a:t>
            </a:r>
          </a:p>
          <a:p>
            <a:r>
              <a:rPr lang="en-US" sz="1200" dirty="0"/>
              <a:t>BATERÍA 2×1.5V“AAA”(NO INCLUIDA)</a:t>
            </a:r>
          </a:p>
          <a:p>
            <a:r>
              <a:rPr lang="en-US" sz="1200" dirty="0"/>
              <a:t>CONEXIÓN: RADIO FM – AM/AUX</a:t>
            </a: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7658560" y="2121408"/>
            <a:ext cx="3835217" cy="369332"/>
          </a:xfrm>
          <a:prstGeom prst="rect">
            <a:avLst/>
          </a:prstGeom>
          <a:noFill/>
        </p:spPr>
        <p:txBody>
          <a:bodyPr wrap="none" rtlCol="0">
            <a:spAutoFit/>
          </a:bodyPr>
          <a:lstStyle/>
          <a:p>
            <a:r>
              <a:rPr lang="en-US" dirty="0"/>
              <a:t>RADIO NIATEC FM/AM PEQUEÑO</a:t>
            </a:r>
          </a:p>
        </p:txBody>
      </p:sp>
      <p:sp>
        <p:nvSpPr>
          <p:cNvPr id="6" name="CuadroTexto 5"/>
          <p:cNvSpPr txBox="1"/>
          <p:nvPr/>
        </p:nvSpPr>
        <p:spPr>
          <a:xfrm>
            <a:off x="9046216" y="5416336"/>
            <a:ext cx="1002197" cy="369332"/>
          </a:xfrm>
          <a:prstGeom prst="rect">
            <a:avLst/>
          </a:prstGeom>
          <a:noFill/>
        </p:spPr>
        <p:txBody>
          <a:bodyPr wrap="none" rtlCol="0">
            <a:spAutoFit/>
          </a:bodyPr>
          <a:lstStyle/>
          <a:p>
            <a:r>
              <a:rPr lang="es-ES" dirty="0"/>
              <a:t>$24.000</a:t>
            </a:r>
            <a:endParaRPr lang="en-US" dirty="0"/>
          </a:p>
        </p:txBody>
      </p:sp>
    </p:spTree>
    <p:extLst>
      <p:ext uri="{BB962C8B-B14F-4D97-AF65-F5344CB8AC3E}">
        <p14:creationId xmlns:p14="http://schemas.microsoft.com/office/powerpoint/2010/main" val="3732154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t>
            </a:r>
            <a:r>
              <a:rPr lang="en-US" dirty="0">
                <a:latin typeface="Arial" panose="020B0604020202020204" pitchFamily="34" charset="0"/>
                <a:cs typeface="Arial" panose="020B0604020202020204" pitchFamily="34" charset="0"/>
              </a:rPr>
              <a:t>MS-R061BT</a:t>
            </a:r>
          </a:p>
          <a:p>
            <a:pPr>
              <a:buFontTx/>
              <a:buChar char="-"/>
            </a:pPr>
            <a:r>
              <a:rPr lang="es-ES" b="0" i="0" dirty="0">
                <a:solidFill>
                  <a:srgbClr val="212529"/>
                </a:solidFill>
                <a:effectLst/>
                <a:latin typeface="Arial" panose="020B0604020202020204" pitchFamily="34" charset="0"/>
                <a:cs typeface="Arial" panose="020B0604020202020204" pitchFamily="34" charset="0"/>
              </a:rPr>
              <a:t>RADIO AM/FM/SW</a:t>
            </a:r>
            <a:endParaRPr lang="es-ES" dirty="0">
              <a:solidFill>
                <a:srgbClr val="212529"/>
              </a:solidFill>
              <a:latin typeface="Arial" panose="020B0604020202020204" pitchFamily="34" charset="0"/>
              <a:cs typeface="Arial" panose="020B0604020202020204" pitchFamily="34" charset="0"/>
            </a:endParaRPr>
          </a:p>
          <a:p>
            <a:pPr>
              <a:buFontTx/>
              <a:buChar char="-"/>
            </a:pPr>
            <a:r>
              <a:rPr lang="es-ES" b="0" i="0" dirty="0">
                <a:solidFill>
                  <a:srgbClr val="212529"/>
                </a:solidFill>
                <a:effectLst/>
                <a:latin typeface="Arial" panose="020B0604020202020204" pitchFamily="34" charset="0"/>
                <a:cs typeface="Arial" panose="020B0604020202020204" pitchFamily="34" charset="0"/>
              </a:rPr>
              <a:t>BATERÍA </a:t>
            </a:r>
            <a:r>
              <a:rPr lang="es-ES" b="0" i="0" dirty="0" smtClean="0">
                <a:solidFill>
                  <a:srgbClr val="212529"/>
                </a:solidFill>
                <a:effectLst/>
                <a:latin typeface="Arial" panose="020B0604020202020204" pitchFamily="34" charset="0"/>
                <a:cs typeface="Arial" panose="020B0604020202020204" pitchFamily="34" charset="0"/>
              </a:rPr>
              <a:t>RECARGABLE CON CABLE Y TAMBIEN CELDA SOLAR</a:t>
            </a:r>
            <a:endParaRPr lang="es-ES" dirty="0">
              <a:solidFill>
                <a:srgbClr val="212529"/>
              </a:solidFill>
              <a:latin typeface="Arial" panose="020B0604020202020204" pitchFamily="34" charset="0"/>
              <a:cs typeface="Arial" panose="020B0604020202020204" pitchFamily="34" charset="0"/>
            </a:endParaRPr>
          </a:p>
          <a:p>
            <a:pPr>
              <a:buFontTx/>
              <a:buChar char="-"/>
            </a:pPr>
            <a:r>
              <a:rPr lang="es-ES" b="0" i="0" dirty="0">
                <a:solidFill>
                  <a:srgbClr val="212529"/>
                </a:solidFill>
                <a:effectLst/>
                <a:latin typeface="Arial" panose="020B0604020202020204" pitchFamily="34" charset="0"/>
                <a:cs typeface="Arial" panose="020B0604020202020204" pitchFamily="34" charset="0"/>
              </a:rPr>
              <a:t>PUERTO USB-SD</a:t>
            </a:r>
            <a:endParaRPr lang="es-ES" dirty="0">
              <a:solidFill>
                <a:srgbClr val="212529"/>
              </a:solidFill>
              <a:latin typeface="Arial" panose="020B0604020202020204" pitchFamily="34" charset="0"/>
              <a:cs typeface="Arial" panose="020B0604020202020204" pitchFamily="34" charset="0"/>
            </a:endParaRPr>
          </a:p>
          <a:p>
            <a:pPr>
              <a:buFontTx/>
              <a:buChar char="-"/>
            </a:pPr>
            <a:r>
              <a:rPr lang="es-ES" dirty="0" smtClean="0">
                <a:solidFill>
                  <a:srgbClr val="212529"/>
                </a:solidFill>
                <a:latin typeface="Arial" panose="020B0604020202020204" pitchFamily="34" charset="0"/>
                <a:cs typeface="Arial" panose="020B0604020202020204" pitchFamily="34" charset="0"/>
              </a:rPr>
              <a:t>INCLUYE MINI LINTERNA EN SU BORDE LATERAL</a:t>
            </a:r>
            <a:endParaRPr lang="es-ES" b="0" i="0" dirty="0">
              <a:solidFill>
                <a:srgbClr val="212529"/>
              </a:solidFill>
              <a:effectLst/>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sp>
        <p:nvSpPr>
          <p:cNvPr id="5" name="CuadroTexto 4"/>
          <p:cNvSpPr txBox="1"/>
          <p:nvPr/>
        </p:nvSpPr>
        <p:spPr>
          <a:xfrm>
            <a:off x="8011507" y="2093976"/>
            <a:ext cx="3011402" cy="369332"/>
          </a:xfrm>
          <a:prstGeom prst="rect">
            <a:avLst/>
          </a:prstGeom>
          <a:noFill/>
        </p:spPr>
        <p:txBody>
          <a:bodyPr wrap="none" rtlCol="0">
            <a:spAutoFit/>
          </a:bodyPr>
          <a:lstStyle/>
          <a:p>
            <a:r>
              <a:rPr lang="en-US" dirty="0" smtClean="0"/>
              <a:t>RADIO GOLON PORTABLE</a:t>
            </a:r>
            <a:endParaRPr lang="en-US" dirty="0"/>
          </a:p>
        </p:txBody>
      </p:sp>
      <p:sp>
        <p:nvSpPr>
          <p:cNvPr id="6" name="CuadroTexto 5"/>
          <p:cNvSpPr txBox="1"/>
          <p:nvPr/>
        </p:nvSpPr>
        <p:spPr>
          <a:xfrm>
            <a:off x="9046216" y="5416336"/>
            <a:ext cx="1002197" cy="369332"/>
          </a:xfrm>
          <a:prstGeom prst="rect">
            <a:avLst/>
          </a:prstGeom>
          <a:noFill/>
        </p:spPr>
        <p:txBody>
          <a:bodyPr wrap="none" rtlCol="0">
            <a:spAutoFit/>
          </a:bodyPr>
          <a:lstStyle/>
          <a:p>
            <a:r>
              <a:rPr lang="es-ES" dirty="0" smtClean="0"/>
              <a:t>$70.000</a:t>
            </a:r>
            <a:endParaRPr lang="en-US" dirty="0"/>
          </a:p>
        </p:txBody>
      </p:sp>
      <p:pic>
        <p:nvPicPr>
          <p:cNvPr id="10" name="Imagen 9">
            <a:extLst>
              <a:ext uri="{FF2B5EF4-FFF2-40B4-BE49-F238E27FC236}">
                <a16:creationId xmlns:a16="http://schemas.microsoft.com/office/drawing/2014/main" id="{CA4CB3D2-70C8-E8DE-1757-7E98927A5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60" y="2121408"/>
            <a:ext cx="3717296" cy="3294928"/>
          </a:xfrm>
          <a:prstGeom prst="rect">
            <a:avLst/>
          </a:prstGeom>
        </p:spPr>
      </p:pic>
    </p:spTree>
    <p:extLst>
      <p:ext uri="{BB962C8B-B14F-4D97-AF65-F5344CB8AC3E}">
        <p14:creationId xmlns:p14="http://schemas.microsoft.com/office/powerpoint/2010/main" val="900149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MS-RL313</a:t>
            </a:r>
          </a:p>
          <a:p>
            <a:r>
              <a:rPr lang="en-US" sz="1200" dirty="0"/>
              <a:t>ALTO: 17 CM</a:t>
            </a:r>
          </a:p>
          <a:p>
            <a:r>
              <a:rPr lang="en-US" sz="1200" dirty="0"/>
              <a:t>ANCHO: 11 CM</a:t>
            </a:r>
          </a:p>
          <a:p>
            <a:r>
              <a:rPr lang="en-US" sz="1200" dirty="0"/>
              <a:t>POTENCIA: 10 W</a:t>
            </a:r>
          </a:p>
          <a:p>
            <a:r>
              <a:rPr lang="en-US" sz="1200" dirty="0"/>
              <a:t>BATERÍA RECARGABLE: 1200 mA</a:t>
            </a:r>
          </a:p>
          <a:p>
            <a:r>
              <a:rPr lang="en-US" sz="1200" dirty="0"/>
              <a:t>CONEXIÓN: BLUETOOTH/RADIO FM</a:t>
            </a:r>
          </a:p>
          <a:p>
            <a:r>
              <a:rPr lang="en-US" sz="1200" dirty="0"/>
              <a:t>PUERTOS: USB, MICRO USB, MICROSD, AUX, MIC</a:t>
            </a:r>
          </a:p>
          <a:p>
            <a:r>
              <a:rPr lang="en-US" sz="1200" dirty="0"/>
              <a:t>DURACIÓN DE LA BATERÍA: 4 - 5 HORAS</a:t>
            </a:r>
          </a:p>
          <a:p>
            <a:r>
              <a:rPr lang="en-US" sz="1200" dirty="0"/>
              <a:t>BOCINA PORTÁTIL</a:t>
            </a:r>
          </a:p>
          <a:p>
            <a:r>
              <a:rPr lang="en-US" sz="1200" dirty="0"/>
              <a:t>CABLE USB A MICRO USB.</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897" y="2669773"/>
            <a:ext cx="2563503" cy="2563503"/>
          </a:xfrm>
          <a:prstGeom prst="rect">
            <a:avLst/>
          </a:prstGeom>
        </p:spPr>
      </p:pic>
      <p:sp>
        <p:nvSpPr>
          <p:cNvPr id="5" name="CuadroTexto 4"/>
          <p:cNvSpPr txBox="1"/>
          <p:nvPr/>
        </p:nvSpPr>
        <p:spPr>
          <a:xfrm>
            <a:off x="8057159" y="2020759"/>
            <a:ext cx="3156890" cy="369332"/>
          </a:xfrm>
          <a:prstGeom prst="rect">
            <a:avLst/>
          </a:prstGeom>
          <a:noFill/>
        </p:spPr>
        <p:txBody>
          <a:bodyPr wrap="none" rtlCol="0">
            <a:spAutoFit/>
          </a:bodyPr>
          <a:lstStyle/>
          <a:p>
            <a:r>
              <a:rPr lang="en-US" dirty="0"/>
              <a:t>PARLANTE PORTATIL 3” B&amp;J</a:t>
            </a:r>
          </a:p>
        </p:txBody>
      </p:sp>
      <p:sp>
        <p:nvSpPr>
          <p:cNvPr id="6" name="CuadroTexto 5"/>
          <p:cNvSpPr txBox="1"/>
          <p:nvPr/>
        </p:nvSpPr>
        <p:spPr>
          <a:xfrm>
            <a:off x="8784916" y="5328292"/>
            <a:ext cx="1059906" cy="369332"/>
          </a:xfrm>
          <a:prstGeom prst="rect">
            <a:avLst/>
          </a:prstGeom>
          <a:noFill/>
        </p:spPr>
        <p:txBody>
          <a:bodyPr wrap="none" rtlCol="0">
            <a:spAutoFit/>
          </a:bodyPr>
          <a:lstStyle/>
          <a:p>
            <a:r>
              <a:rPr lang="es-ES" dirty="0"/>
              <a:t>$ 35.000</a:t>
            </a:r>
            <a:endParaRPr lang="en-US" dirty="0"/>
          </a:p>
        </p:txBody>
      </p:sp>
    </p:spTree>
    <p:extLst>
      <p:ext uri="{BB962C8B-B14F-4D97-AF65-F5344CB8AC3E}">
        <p14:creationId xmlns:p14="http://schemas.microsoft.com/office/powerpoint/2010/main" val="1775486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sz="1200" dirty="0"/>
              <a:t>MODELO: </a:t>
            </a:r>
            <a:r>
              <a:rPr lang="en-US" sz="1200" dirty="0"/>
              <a:t>MS-F19</a:t>
            </a:r>
          </a:p>
          <a:p>
            <a:r>
              <a:rPr lang="en-US" sz="1200" dirty="0"/>
              <a:t>ALTO: 13 CM</a:t>
            </a:r>
          </a:p>
          <a:p>
            <a:r>
              <a:rPr lang="en-US" sz="1200" dirty="0"/>
              <a:t>ANCHO: 21.5 CM</a:t>
            </a:r>
          </a:p>
          <a:p>
            <a:r>
              <a:rPr lang="en-US" sz="1200" dirty="0"/>
              <a:t>POTENCIA: 500 W</a:t>
            </a:r>
          </a:p>
          <a:p>
            <a:r>
              <a:rPr lang="en-US" sz="1200" dirty="0"/>
              <a:t>CONEXIÓN: RADIO FM – AM Y AUX </a:t>
            </a:r>
          </a:p>
          <a:p>
            <a:r>
              <a:rPr lang="en-US" sz="1200" dirty="0"/>
              <a:t>PUERTOS: USB, MICRO USB, MICROSD</a:t>
            </a:r>
          </a:p>
          <a:p>
            <a:r>
              <a:rPr lang="en-US" sz="1200" dirty="0"/>
              <a:t>DURACIÓN DE LA BATERÍA: 2 – 5 HORAS</a:t>
            </a:r>
          </a:p>
          <a:p>
            <a:r>
              <a:rPr lang="es-ES" sz="1200" dirty="0"/>
              <a:t>CABLE TIPO 8 02AC</a:t>
            </a:r>
          </a:p>
          <a:p>
            <a:r>
              <a:rPr lang="es-ES" sz="1200" dirty="0"/>
              <a:t>TIENE BATERIA RECARGABLE Y TAMBIEN FUNCIONA CONECTANDOLO DIRECTAMENTE AL TOMA</a:t>
            </a:r>
            <a:endParaRPr lang="en-US" sz="1200" dirty="0"/>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9" y="2657736"/>
            <a:ext cx="2563503" cy="2563503"/>
          </a:xfrm>
          <a:prstGeom prst="rect">
            <a:avLst/>
          </a:prstGeom>
        </p:spPr>
      </p:pic>
      <p:sp>
        <p:nvSpPr>
          <p:cNvPr id="5" name="CuadroTexto 4"/>
          <p:cNvSpPr txBox="1"/>
          <p:nvPr/>
        </p:nvSpPr>
        <p:spPr>
          <a:xfrm>
            <a:off x="8246318" y="2121408"/>
            <a:ext cx="2659702" cy="369332"/>
          </a:xfrm>
          <a:prstGeom prst="rect">
            <a:avLst/>
          </a:prstGeom>
          <a:noFill/>
        </p:spPr>
        <p:txBody>
          <a:bodyPr wrap="none" rtlCol="0">
            <a:spAutoFit/>
          </a:bodyPr>
          <a:lstStyle/>
          <a:p>
            <a:r>
              <a:rPr lang="en-US" dirty="0"/>
              <a:t>RADIO GOLON FM/AM</a:t>
            </a:r>
          </a:p>
        </p:txBody>
      </p:sp>
      <p:sp>
        <p:nvSpPr>
          <p:cNvPr id="6" name="CuadroTexto 5"/>
          <p:cNvSpPr txBox="1"/>
          <p:nvPr/>
        </p:nvSpPr>
        <p:spPr>
          <a:xfrm>
            <a:off x="9046216" y="5416336"/>
            <a:ext cx="1059906" cy="369332"/>
          </a:xfrm>
          <a:prstGeom prst="rect">
            <a:avLst/>
          </a:prstGeom>
          <a:noFill/>
        </p:spPr>
        <p:txBody>
          <a:bodyPr wrap="none" rtlCol="0">
            <a:spAutoFit/>
          </a:bodyPr>
          <a:lstStyle/>
          <a:p>
            <a:r>
              <a:rPr lang="es-ES" dirty="0"/>
              <a:t>$ 70.000</a:t>
            </a:r>
            <a:endParaRPr lang="en-US" dirty="0"/>
          </a:p>
        </p:txBody>
      </p:sp>
    </p:spTree>
    <p:extLst>
      <p:ext uri="{BB962C8B-B14F-4D97-AF65-F5344CB8AC3E}">
        <p14:creationId xmlns:p14="http://schemas.microsoft.com/office/powerpoint/2010/main" val="1328288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10067844" cy="1816809"/>
          </a:xfrm>
        </p:spPr>
        <p:txBody>
          <a:bodyPr>
            <a:normAutofit fontScale="85000" lnSpcReduction="20000"/>
          </a:bodyPr>
          <a:lstStyle/>
          <a:p>
            <a:pPr algn="ctr"/>
            <a:r>
              <a:rPr lang="es-CO" dirty="0"/>
              <a:t>CONTACTANOS:</a:t>
            </a:r>
          </a:p>
          <a:p>
            <a:r>
              <a:rPr lang="es-CO" dirty="0"/>
              <a:t>CALLE 33E # 25-11 BARRIO: ALFONSO BARBERENA</a:t>
            </a:r>
          </a:p>
          <a:p>
            <a:r>
              <a:rPr lang="es-CO" dirty="0"/>
              <a:t>TELEFONO: +5723731712</a:t>
            </a:r>
          </a:p>
          <a:p>
            <a:r>
              <a:rPr lang="es-CO" dirty="0"/>
              <a:t>CELULAR: +573185313379</a:t>
            </a:r>
          </a:p>
          <a:p>
            <a:r>
              <a:rPr lang="es-CO" dirty="0"/>
              <a:t>ASESOR: VICTOR CALVACHE</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68341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a:buFontTx/>
              <a:buChar char="-"/>
            </a:pPr>
            <a:r>
              <a:rPr lang="es-ES" dirty="0">
                <a:latin typeface="Arial" panose="020B0604020202020204" pitchFamily="34" charset="0"/>
                <a:cs typeface="Arial" panose="020B0604020202020204" pitchFamily="34" charset="0"/>
              </a:rPr>
              <a:t>MODELO: ACC-DVDR</a:t>
            </a:r>
            <a:endParaRPr lang="en-US" dirty="0">
              <a:latin typeface="Arial" panose="020B0604020202020204" pitchFamily="34" charset="0"/>
              <a:cs typeface="Arial" panose="020B0604020202020204" pitchFamily="34" charset="0"/>
            </a:endParaRPr>
          </a:p>
          <a:p>
            <a:pPr>
              <a:buFontTx/>
              <a:buChar char="-"/>
            </a:pPr>
            <a:r>
              <a:rPr lang="es-ES" dirty="0">
                <a:latin typeface="Arial" panose="020B0604020202020204" pitchFamily="34" charset="0"/>
                <a:cs typeface="Arial" panose="020B0604020202020204" pitchFamily="34" charset="0"/>
              </a:rPr>
              <a:t>LOS DVD SON REGRABABLES</a:t>
            </a:r>
          </a:p>
          <a:p>
            <a:pPr>
              <a:buFontTx/>
              <a:buChar char="-"/>
            </a:pPr>
            <a:r>
              <a:rPr lang="es-ES" dirty="0">
                <a:latin typeface="Arial" panose="020B0604020202020204" pitchFamily="34" charset="0"/>
                <a:cs typeface="Arial" panose="020B0604020202020204" pitchFamily="34" charset="0"/>
              </a:rPr>
              <a:t>SE PUEDE GUARDAR INFORMACION EN EL DVD</a:t>
            </a: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19" y="2657736"/>
            <a:ext cx="2563503" cy="2563503"/>
          </a:xfrm>
          <a:prstGeom prst="rect">
            <a:avLst/>
          </a:prstGeom>
        </p:spPr>
      </p:pic>
      <p:sp>
        <p:nvSpPr>
          <p:cNvPr id="5" name="CuadroTexto 4"/>
          <p:cNvSpPr txBox="1"/>
          <p:nvPr/>
        </p:nvSpPr>
        <p:spPr>
          <a:xfrm>
            <a:off x="8960359" y="2093976"/>
            <a:ext cx="1247586" cy="369332"/>
          </a:xfrm>
          <a:prstGeom prst="rect">
            <a:avLst/>
          </a:prstGeom>
          <a:noFill/>
        </p:spPr>
        <p:txBody>
          <a:bodyPr wrap="none" rtlCol="0">
            <a:spAutoFit/>
          </a:bodyPr>
          <a:lstStyle/>
          <a:p>
            <a:r>
              <a:rPr lang="en-US" dirty="0"/>
              <a:t>DVD ROM</a:t>
            </a:r>
          </a:p>
        </p:txBody>
      </p:sp>
      <p:sp>
        <p:nvSpPr>
          <p:cNvPr id="6" name="CuadroTexto 5"/>
          <p:cNvSpPr txBox="1"/>
          <p:nvPr/>
        </p:nvSpPr>
        <p:spPr>
          <a:xfrm>
            <a:off x="9046217" y="5415667"/>
            <a:ext cx="934871" cy="369332"/>
          </a:xfrm>
          <a:prstGeom prst="rect">
            <a:avLst/>
          </a:prstGeom>
          <a:noFill/>
        </p:spPr>
        <p:txBody>
          <a:bodyPr wrap="none" rtlCol="0">
            <a:spAutoFit/>
          </a:bodyPr>
          <a:lstStyle/>
          <a:p>
            <a:r>
              <a:rPr lang="es-ES" dirty="0"/>
              <a:t>$ 2.000</a:t>
            </a:r>
            <a:endParaRPr lang="en-US" dirty="0"/>
          </a:p>
        </p:txBody>
      </p:sp>
    </p:spTree>
    <p:extLst>
      <p:ext uri="{BB962C8B-B14F-4D97-AF65-F5344CB8AC3E}">
        <p14:creationId xmlns:p14="http://schemas.microsoft.com/office/powerpoint/2010/main" val="167545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a:buFontTx/>
              <a:buChar char="-"/>
            </a:pPr>
            <a:r>
              <a:rPr lang="es-ES" sz="1800" dirty="0">
                <a:latin typeface="Arial" panose="020B0604020202020204" pitchFamily="34" charset="0"/>
                <a:cs typeface="Arial" panose="020B0604020202020204" pitchFamily="34" charset="0"/>
              </a:rPr>
              <a:t>MODELO: </a:t>
            </a:r>
            <a:r>
              <a:rPr lang="en-US" sz="1800" dirty="0">
                <a:latin typeface="Arial" panose="020B0604020202020204" pitchFamily="34" charset="0"/>
                <a:cs typeface="Arial" panose="020B0604020202020204" pitchFamily="34" charset="0"/>
              </a:rPr>
              <a:t>ACC-GJ</a:t>
            </a:r>
          </a:p>
          <a:p>
            <a:pPr>
              <a:buFontTx/>
              <a:buChar char="-"/>
            </a:pPr>
            <a:r>
              <a:rPr lang="en-US" sz="1800" dirty="0">
                <a:latin typeface="Arial" panose="020B0604020202020204" pitchFamily="34" charset="0"/>
                <a:cs typeface="Arial" panose="020B0604020202020204" pitchFamily="34" charset="0"/>
              </a:rPr>
              <a:t>SON GUANTES PARA GAMERS (JUGAR VIDEOJUEGOS)</a:t>
            </a:r>
          </a:p>
          <a:p>
            <a:pPr>
              <a:buFontTx/>
              <a:buChar char="-"/>
            </a:pPr>
            <a:r>
              <a:rPr lang="en-US" sz="1800" dirty="0">
                <a:latin typeface="Arial" panose="020B0604020202020204" pitchFamily="34" charset="0"/>
                <a:cs typeface="Arial" panose="020B0604020202020204" pitchFamily="34" charset="0"/>
              </a:rPr>
              <a:t>ANTISUDOR TRANSPIRABLES</a:t>
            </a:r>
          </a:p>
          <a:p>
            <a:pPr>
              <a:buFontTx/>
              <a:buChar char="-"/>
            </a:pPr>
            <a:r>
              <a:rPr lang="en-US" sz="1800" dirty="0">
                <a:latin typeface="Arial" panose="020B0604020202020204" pitchFamily="34" charset="0"/>
                <a:cs typeface="Arial" panose="020B0604020202020204" pitchFamily="34" charset="0"/>
              </a:rPr>
              <a:t>SUPER COMODOS</a:t>
            </a:r>
          </a:p>
          <a:p>
            <a:pPr>
              <a:buFontTx/>
              <a:buChar char="-"/>
            </a:pPr>
            <a:r>
              <a:rPr lang="en-US" sz="1800" dirty="0">
                <a:latin typeface="Arial" panose="020B0604020202020204" pitchFamily="34" charset="0"/>
                <a:cs typeface="Arial" panose="020B0604020202020204" pitchFamily="34" charset="0"/>
              </a:rPr>
              <a:t>NO SE REQUIERE CONFIGURACION PREVIA, YA QUE SOLO TE LOS COLOCAS Y EMPIEZAS A JUGAR</a:t>
            </a:r>
          </a:p>
          <a:p>
            <a:pPr>
              <a:buFontTx/>
              <a:buChar char="-"/>
            </a:pPr>
            <a:r>
              <a:rPr lang="en-US" sz="1800" dirty="0">
                <a:latin typeface="Arial" panose="020B0604020202020204" pitchFamily="34" charset="0"/>
                <a:cs typeface="Arial" panose="020B0604020202020204" pitchFamily="34" charset="0"/>
              </a:rPr>
              <a:t>TE DAN MAYOR PRESICION AL MOMENTO DE JUGAR</a:t>
            </a:r>
          </a:p>
          <a:p>
            <a:pPr>
              <a:buFontTx/>
              <a:buChar char="-"/>
            </a:pPr>
            <a:r>
              <a:rPr lang="en-US" sz="1800" dirty="0">
                <a:latin typeface="Arial" panose="020B0604020202020204" pitchFamily="34" charset="0"/>
                <a:cs typeface="Arial" panose="020B0604020202020204" pitchFamily="34" charset="0"/>
              </a:rPr>
              <a:t>EVITA QUE TU HUELLA SE BORRE POR TENER CONTACTO FRECUENTE CON LA PANTALLA DEL CELULAR</a:t>
            </a:r>
          </a:p>
          <a:p>
            <a:pPr>
              <a:buFontTx/>
              <a:buChar char="-"/>
            </a:pPr>
            <a:endParaRPr lang="es-ES" dirty="0"/>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31900" y="2662617"/>
            <a:ext cx="2563503" cy="2563503"/>
          </a:xfrm>
          <a:prstGeom prst="rect">
            <a:avLst/>
          </a:prstGeom>
        </p:spPr>
      </p:pic>
      <p:sp>
        <p:nvSpPr>
          <p:cNvPr id="5" name="CuadroTexto 4"/>
          <p:cNvSpPr txBox="1"/>
          <p:nvPr/>
        </p:nvSpPr>
        <p:spPr>
          <a:xfrm>
            <a:off x="8186558" y="2103738"/>
            <a:ext cx="2654188" cy="369332"/>
          </a:xfrm>
          <a:prstGeom prst="rect">
            <a:avLst/>
          </a:prstGeom>
          <a:noFill/>
        </p:spPr>
        <p:txBody>
          <a:bodyPr wrap="none" rtlCol="0">
            <a:spAutoFit/>
          </a:bodyPr>
          <a:lstStyle/>
          <a:p>
            <a:r>
              <a:rPr lang="en-US" dirty="0"/>
              <a:t>GUANTES PARA JUGAR</a:t>
            </a:r>
          </a:p>
        </p:txBody>
      </p:sp>
      <p:sp>
        <p:nvSpPr>
          <p:cNvPr id="6" name="CuadroTexto 5"/>
          <p:cNvSpPr txBox="1"/>
          <p:nvPr/>
        </p:nvSpPr>
        <p:spPr>
          <a:xfrm>
            <a:off x="9046217" y="5415667"/>
            <a:ext cx="934871" cy="369332"/>
          </a:xfrm>
          <a:prstGeom prst="rect">
            <a:avLst/>
          </a:prstGeom>
          <a:noFill/>
        </p:spPr>
        <p:txBody>
          <a:bodyPr wrap="none" rtlCol="0">
            <a:spAutoFit/>
          </a:bodyPr>
          <a:lstStyle/>
          <a:p>
            <a:r>
              <a:rPr lang="es-ES" dirty="0"/>
              <a:t>$ 7.000</a:t>
            </a:r>
            <a:endParaRPr lang="en-US" dirty="0"/>
          </a:p>
        </p:txBody>
      </p:sp>
    </p:spTree>
    <p:extLst>
      <p:ext uri="{BB962C8B-B14F-4D97-AF65-F5344CB8AC3E}">
        <p14:creationId xmlns:p14="http://schemas.microsoft.com/office/powerpoint/2010/main" val="63770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ACCESORIOS</a:t>
            </a:r>
            <a:endParaRPr lang="en-US" dirty="0"/>
          </a:p>
        </p:txBody>
      </p:sp>
      <p:sp>
        <p:nvSpPr>
          <p:cNvPr id="3" name="Marcador de contenido 2"/>
          <p:cNvSpPr>
            <a:spLocks noGrp="1"/>
          </p:cNvSpPr>
          <p:nvPr>
            <p:ph idx="1"/>
          </p:nvPr>
        </p:nvSpPr>
        <p:spPr>
          <a:xfrm>
            <a:off x="1069848" y="2121408"/>
            <a:ext cx="4483459" cy="4050792"/>
          </a:xfrm>
        </p:spPr>
        <p:txBody>
          <a:bodyPr>
            <a:normAutofit fontScale="70000" lnSpcReduction="20000"/>
          </a:bodyPr>
          <a:lstStyle/>
          <a:p>
            <a:pPr>
              <a:buFontTx/>
              <a:buChar char="-"/>
            </a:pPr>
            <a:r>
              <a:rPr lang="es-ES" sz="2100" dirty="0">
                <a:latin typeface="Arial" panose="020B0604020202020204" pitchFamily="34" charset="0"/>
                <a:cs typeface="Arial" panose="020B0604020202020204" pitchFamily="34" charset="0"/>
              </a:rPr>
              <a:t>MODELO: </a:t>
            </a:r>
            <a:r>
              <a:rPr lang="en-US" sz="2100" dirty="0">
                <a:latin typeface="Arial" panose="020B0604020202020204" pitchFamily="34" charset="0"/>
                <a:cs typeface="Arial" panose="020B0604020202020204" pitchFamily="34" charset="0"/>
              </a:rPr>
              <a:t>ACC-LT2</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ESTE LÁPIZ CUENTA CON PUNTA SUAVE, NO SOLO EVITA QUE TU PANTALLA TÁCTIL SE RAYE, SINO QUE TAMBIÉN AUMENTA LA SENSIBILIDAD.</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COMPATIBLE CON, IPHONE, SMARTPHONE ANDROID, TABLETS, IPAD, PORTÁTILES, PC, SISTEMA DE NAVEGACIÓN DE COCHE, O CUALQUIER DISPOSITIVO EQUIPADO CON PANTALLA TÁCTIL CAPACITIVA.</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EL LÁPIZ CAPACITIVO TIENE UN CLIP, ES MUY FÁCIL DE LLEVAR A TODAS PARTES.</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SIMPLEMENTE ENGÁNCHALO EN TU FUNDA O BOLSILLO.</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FABRICADO CON LA MEJOR GOMA SUAVE Y ALUMINIO LIGERO EXTRA DURADERO.</a:t>
            </a:r>
          </a:p>
          <a:p>
            <a:pPr>
              <a:buFontTx/>
              <a:buChar char="-"/>
            </a:pPr>
            <a:r>
              <a:rPr lang="es-ES" sz="2100" b="0" i="0" dirty="0">
                <a:solidFill>
                  <a:srgbClr val="666666"/>
                </a:solidFill>
                <a:effectLst/>
                <a:latin typeface="Arial" panose="020B0604020202020204" pitchFamily="34" charset="0"/>
                <a:cs typeface="Arial" panose="020B0604020202020204" pitchFamily="34" charset="0"/>
              </a:rPr>
              <a:t>TAMAÑO 11 CM APROX</a:t>
            </a:r>
            <a:endParaRPr lang="es-ES" sz="2100" dirty="0">
              <a:latin typeface="Arial" panose="020B0604020202020204" pitchFamily="34" charset="0"/>
              <a:cs typeface="Arial" panose="020B0604020202020204" pitchFamily="34" charset="0"/>
            </a:endParaRPr>
          </a:p>
          <a:p>
            <a:pPr marL="0" indent="0">
              <a:buNone/>
            </a:pPr>
            <a:endParaRPr lang="es-ES" dirty="0"/>
          </a:p>
          <a:p>
            <a:pPr marL="0" indent="0">
              <a:buNone/>
            </a:pPr>
            <a:endParaRPr lang="es-ES" dirty="0"/>
          </a:p>
        </p:txBody>
      </p:sp>
      <p:sp>
        <p:nvSpPr>
          <p:cNvPr id="5" name="CuadroTexto 4"/>
          <p:cNvSpPr txBox="1"/>
          <p:nvPr/>
        </p:nvSpPr>
        <p:spPr>
          <a:xfrm>
            <a:off x="7570602" y="2121408"/>
            <a:ext cx="3141501" cy="369332"/>
          </a:xfrm>
          <a:prstGeom prst="rect">
            <a:avLst/>
          </a:prstGeom>
          <a:noFill/>
        </p:spPr>
        <p:txBody>
          <a:bodyPr wrap="none" rtlCol="0">
            <a:spAutoFit/>
          </a:bodyPr>
          <a:lstStyle/>
          <a:p>
            <a:r>
              <a:rPr lang="en-US" dirty="0"/>
              <a:t>LAPIZ TACTIL PARA TABLET</a:t>
            </a:r>
          </a:p>
        </p:txBody>
      </p:sp>
      <p:sp>
        <p:nvSpPr>
          <p:cNvPr id="6" name="CuadroTexto 5"/>
          <p:cNvSpPr txBox="1"/>
          <p:nvPr/>
        </p:nvSpPr>
        <p:spPr>
          <a:xfrm>
            <a:off x="9046217" y="5415667"/>
            <a:ext cx="934871" cy="369332"/>
          </a:xfrm>
          <a:prstGeom prst="rect">
            <a:avLst/>
          </a:prstGeom>
          <a:noFill/>
        </p:spPr>
        <p:txBody>
          <a:bodyPr wrap="none" rtlCol="0">
            <a:spAutoFit/>
          </a:bodyPr>
          <a:lstStyle/>
          <a:p>
            <a:r>
              <a:rPr lang="es-ES" dirty="0"/>
              <a:t>$ 8.000</a:t>
            </a:r>
            <a:endParaRPr lang="en-US" dirty="0"/>
          </a:p>
        </p:txBody>
      </p:sp>
      <p:pic>
        <p:nvPicPr>
          <p:cNvPr id="7" name="Imagen 6">
            <a:extLst>
              <a:ext uri="{FF2B5EF4-FFF2-40B4-BE49-F238E27FC236}">
                <a16:creationId xmlns:a16="http://schemas.microsoft.com/office/drawing/2014/main" id="{85A312A4-E5B0-205D-43FC-46860A668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103" y="2482916"/>
            <a:ext cx="2932751" cy="2932751"/>
          </a:xfrm>
          <a:prstGeom prst="rect">
            <a:avLst/>
          </a:prstGeom>
        </p:spPr>
      </p:pic>
    </p:spTree>
    <p:extLst>
      <p:ext uri="{BB962C8B-B14F-4D97-AF65-F5344CB8AC3E}">
        <p14:creationId xmlns:p14="http://schemas.microsoft.com/office/powerpoint/2010/main" val="3294585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3585</TotalTime>
  <Words>3206</Words>
  <Application>Microsoft Office PowerPoint</Application>
  <PresentationFormat>Panorámica</PresentationFormat>
  <Paragraphs>622</Paragraphs>
  <Slides>64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64</vt:i4>
      </vt:variant>
    </vt:vector>
  </HeadingPairs>
  <TitlesOfParts>
    <vt:vector size="69" baseType="lpstr">
      <vt:lpstr>Arial</vt:lpstr>
      <vt:lpstr>Rockwell</vt:lpstr>
      <vt:lpstr>Rockwell Condensed</vt:lpstr>
      <vt:lpstr>Wingdings</vt:lpstr>
      <vt:lpstr>Tipo de madera</vt:lpstr>
      <vt:lpstr>Presentación de PowerPoint</vt:lpstr>
      <vt:lpstr>Quienes somos</vt:lpstr>
      <vt:lpstr>Términos y condiciones</vt:lpstr>
      <vt:lpstr>ACCESORIOS GENERICOS</vt:lpstr>
      <vt:lpstr>ACCESORIOS</vt:lpstr>
      <vt:lpstr>ACCESORIOS</vt:lpstr>
      <vt:lpstr>ACCESORIOS</vt:lpstr>
      <vt:lpstr>ACCESORIOS</vt:lpstr>
      <vt:lpstr>ACCESORIOS</vt:lpstr>
      <vt:lpstr>ACCESORIOS</vt:lpstr>
      <vt:lpstr>ACCESORIOS</vt:lpstr>
      <vt:lpstr>ACCESORIOS</vt:lpstr>
      <vt:lpstr>ACCESORIOS</vt:lpstr>
      <vt:lpstr>ACCESORIOS </vt:lpstr>
      <vt:lpstr>ACCESORIOS</vt:lpstr>
      <vt:lpstr>ACCESORIOS</vt:lpstr>
      <vt:lpstr>TDT Y DVD´S</vt:lpstr>
      <vt:lpstr>ACCESORIOS</vt:lpstr>
      <vt:lpstr>ACCESORIOS</vt:lpstr>
      <vt:lpstr>ACCESORIOS</vt:lpstr>
      <vt:lpstr>ANTENAS DE TDT</vt:lpstr>
      <vt:lpstr>ACCESORIOS</vt:lpstr>
      <vt:lpstr>ACCESORIOS</vt:lpstr>
      <vt:lpstr>ACCESORIOS</vt:lpstr>
      <vt:lpstr>MANILLAS PARA RELOJES</vt:lpstr>
      <vt:lpstr>ACCESORIOS</vt:lpstr>
      <vt:lpstr>ACCESORIOS</vt:lpstr>
      <vt:lpstr>ACCESORIOS</vt:lpstr>
      <vt:lpstr>ILUMINACION</vt:lpstr>
      <vt:lpstr>ACCESORIOS</vt:lpstr>
      <vt:lpstr>ACCESORIOS</vt:lpstr>
      <vt:lpstr>ACCESORIOS</vt:lpstr>
      <vt:lpstr>ACCESORIOS</vt:lpstr>
      <vt:lpstr>ACCESORIOS</vt:lpstr>
      <vt:lpstr>ACCESORIOS</vt:lpstr>
      <vt:lpstr>ACCESORIOS</vt:lpstr>
      <vt:lpstr>ACCESORIOS</vt:lpstr>
      <vt:lpstr>SOPORTES PARA CARRO/MOTO</vt:lpstr>
      <vt:lpstr>ACCESORIOS</vt:lpstr>
      <vt:lpstr>ACCESORIOS</vt:lpstr>
      <vt:lpstr>ACCESORIOS</vt:lpstr>
      <vt:lpstr>ACCESORIOS</vt:lpstr>
      <vt:lpstr>ACCESORIOS</vt:lpstr>
      <vt:lpstr>ACCESORIOS</vt:lpstr>
      <vt:lpstr>SOPORTES</vt:lpstr>
      <vt:lpstr>ACCESORIOS</vt:lpstr>
      <vt:lpstr>ACCESORIOS</vt:lpstr>
      <vt:lpstr>ACCESORIOS</vt:lpstr>
      <vt:lpstr>ACCESORIOS</vt:lpstr>
      <vt:lpstr>ACCESORIOS</vt:lpstr>
      <vt:lpstr>ACCESORIOS</vt:lpstr>
      <vt:lpstr>ACCESORIOS</vt:lpstr>
      <vt:lpstr>BAFLES</vt:lpstr>
      <vt:lpstr>ACCESORIOS</vt:lpstr>
      <vt:lpstr>ACCESORIOS</vt:lpstr>
      <vt:lpstr>ACCESORIOS</vt:lpstr>
      <vt:lpstr>ACCESORIOS</vt:lpstr>
      <vt:lpstr>ACCESORIOS</vt:lpstr>
      <vt:lpstr>ACCESORIOS</vt:lpstr>
      <vt:lpstr>ACCESORIOS</vt:lpstr>
      <vt:lpstr>ACCESORIOS</vt:lpstr>
      <vt:lpstr>ACCESORIOS</vt:lpstr>
      <vt:lpstr>ACCESORIOS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Calvache Soporte Tecnico</dc:creator>
  <cp:lastModifiedBy>Victor</cp:lastModifiedBy>
  <cp:revision>119</cp:revision>
  <dcterms:created xsi:type="dcterms:W3CDTF">2021-06-02T01:34:22Z</dcterms:created>
  <dcterms:modified xsi:type="dcterms:W3CDTF">2023-11-22T04:24:33Z</dcterms:modified>
</cp:coreProperties>
</file>